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256" r:id="rId3"/>
    <p:sldId id="282" r:id="rId5"/>
    <p:sldId id="257" r:id="rId6"/>
    <p:sldId id="271" r:id="rId7"/>
    <p:sldId id="317" r:id="rId8"/>
    <p:sldId id="288" r:id="rId9"/>
    <p:sldId id="334" r:id="rId10"/>
    <p:sldId id="307" r:id="rId11"/>
    <p:sldId id="362" r:id="rId12"/>
    <p:sldId id="363" r:id="rId13"/>
    <p:sldId id="378" r:id="rId14"/>
    <p:sldId id="348" r:id="rId15"/>
    <p:sldId id="349" r:id="rId16"/>
    <p:sldId id="297" r:id="rId17"/>
    <p:sldId id="298" r:id="rId18"/>
    <p:sldId id="286" r:id="rId19"/>
    <p:sldId id="316" r:id="rId20"/>
    <p:sldId id="350" r:id="rId21"/>
    <p:sldId id="299" r:id="rId22"/>
    <p:sldId id="351" r:id="rId23"/>
    <p:sldId id="352" r:id="rId24"/>
    <p:sldId id="353" r:id="rId25"/>
    <p:sldId id="272" r:id="rId26"/>
    <p:sldId id="309" r:id="rId27"/>
    <p:sldId id="284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ley Sin" initials="KS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79BC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sz="2000" b="1">
              <a:solidFill>
                <a:schemeClr val="accent4"/>
              </a:solidFill>
              <a:sym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070BC-E61E-48B0-93E5-14B0A03B37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7863725" y="-2049738"/>
            <a:ext cx="3282751" cy="3282752"/>
          </a:xfrm>
          <a:custGeom>
            <a:avLst/>
            <a:gdLst>
              <a:gd name="connsiteX0" fmla="*/ 1641376 w 3282751"/>
              <a:gd name="connsiteY0" fmla="*/ 0 h 3282752"/>
              <a:gd name="connsiteX1" fmla="*/ 1944543 w 3282751"/>
              <a:gd name="connsiteY1" fmla="*/ 125576 h 3282752"/>
              <a:gd name="connsiteX2" fmla="*/ 3157176 w 3282751"/>
              <a:gd name="connsiteY2" fmla="*/ 1338209 h 3282752"/>
              <a:gd name="connsiteX3" fmla="*/ 3157176 w 3282751"/>
              <a:gd name="connsiteY3" fmla="*/ 1944543 h 3282752"/>
              <a:gd name="connsiteX4" fmla="*/ 1944543 w 3282751"/>
              <a:gd name="connsiteY4" fmla="*/ 3157176 h 3282752"/>
              <a:gd name="connsiteX5" fmla="*/ 1338209 w 3282751"/>
              <a:gd name="connsiteY5" fmla="*/ 3157176 h 3282752"/>
              <a:gd name="connsiteX6" fmla="*/ 125576 w 3282751"/>
              <a:gd name="connsiteY6" fmla="*/ 1944543 h 3282752"/>
              <a:gd name="connsiteX7" fmla="*/ 125576 w 3282751"/>
              <a:gd name="connsiteY7" fmla="*/ 1338209 h 3282752"/>
              <a:gd name="connsiteX8" fmla="*/ 1338209 w 3282751"/>
              <a:gd name="connsiteY8" fmla="*/ 125576 h 3282752"/>
              <a:gd name="connsiteX9" fmla="*/ 1641376 w 3282751"/>
              <a:gd name="connsiteY9" fmla="*/ 0 h 3282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82751" h="3282752">
                <a:moveTo>
                  <a:pt x="1641376" y="0"/>
                </a:moveTo>
                <a:cubicBezTo>
                  <a:pt x="1751101" y="0"/>
                  <a:pt x="1860826" y="41859"/>
                  <a:pt x="1944543" y="125576"/>
                </a:cubicBezTo>
                <a:lnTo>
                  <a:pt x="3157176" y="1338209"/>
                </a:lnTo>
                <a:cubicBezTo>
                  <a:pt x="3324610" y="1505643"/>
                  <a:pt x="3324610" y="1777109"/>
                  <a:pt x="3157176" y="1944543"/>
                </a:cubicBezTo>
                <a:lnTo>
                  <a:pt x="1944543" y="3157176"/>
                </a:lnTo>
                <a:cubicBezTo>
                  <a:pt x="1777109" y="3324611"/>
                  <a:pt x="1505643" y="3324611"/>
                  <a:pt x="1338209" y="3157176"/>
                </a:cubicBezTo>
                <a:lnTo>
                  <a:pt x="125576" y="1944543"/>
                </a:lnTo>
                <a:cubicBezTo>
                  <a:pt x="-41858" y="1777109"/>
                  <a:pt x="-41858" y="1505643"/>
                  <a:pt x="125576" y="1338209"/>
                </a:cubicBezTo>
                <a:lnTo>
                  <a:pt x="1338209" y="125576"/>
                </a:lnTo>
                <a:cubicBezTo>
                  <a:pt x="1421926" y="41859"/>
                  <a:pt x="1531651" y="0"/>
                  <a:pt x="1641376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5661317" y="152670"/>
            <a:ext cx="3282751" cy="3282752"/>
          </a:xfrm>
          <a:custGeom>
            <a:avLst/>
            <a:gdLst>
              <a:gd name="connsiteX0" fmla="*/ 1641376 w 3282751"/>
              <a:gd name="connsiteY0" fmla="*/ 0 h 3282752"/>
              <a:gd name="connsiteX1" fmla="*/ 1944543 w 3282751"/>
              <a:gd name="connsiteY1" fmla="*/ 125576 h 3282752"/>
              <a:gd name="connsiteX2" fmla="*/ 3157176 w 3282751"/>
              <a:gd name="connsiteY2" fmla="*/ 1338209 h 3282752"/>
              <a:gd name="connsiteX3" fmla="*/ 3157176 w 3282751"/>
              <a:gd name="connsiteY3" fmla="*/ 1944543 h 3282752"/>
              <a:gd name="connsiteX4" fmla="*/ 1944543 w 3282751"/>
              <a:gd name="connsiteY4" fmla="*/ 3157176 h 3282752"/>
              <a:gd name="connsiteX5" fmla="*/ 1338209 w 3282751"/>
              <a:gd name="connsiteY5" fmla="*/ 3157176 h 3282752"/>
              <a:gd name="connsiteX6" fmla="*/ 125576 w 3282751"/>
              <a:gd name="connsiteY6" fmla="*/ 1944543 h 3282752"/>
              <a:gd name="connsiteX7" fmla="*/ 125576 w 3282751"/>
              <a:gd name="connsiteY7" fmla="*/ 1338209 h 3282752"/>
              <a:gd name="connsiteX8" fmla="*/ 1338209 w 3282751"/>
              <a:gd name="connsiteY8" fmla="*/ 125576 h 3282752"/>
              <a:gd name="connsiteX9" fmla="*/ 1641376 w 3282751"/>
              <a:gd name="connsiteY9" fmla="*/ 0 h 3282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82751" h="3282752">
                <a:moveTo>
                  <a:pt x="1641376" y="0"/>
                </a:moveTo>
                <a:cubicBezTo>
                  <a:pt x="1751101" y="0"/>
                  <a:pt x="1860826" y="41859"/>
                  <a:pt x="1944543" y="125576"/>
                </a:cubicBezTo>
                <a:lnTo>
                  <a:pt x="3157176" y="1338209"/>
                </a:lnTo>
                <a:cubicBezTo>
                  <a:pt x="3324610" y="1505644"/>
                  <a:pt x="3324610" y="1777109"/>
                  <a:pt x="3157176" y="1944543"/>
                </a:cubicBezTo>
                <a:lnTo>
                  <a:pt x="1944543" y="3157176"/>
                </a:lnTo>
                <a:cubicBezTo>
                  <a:pt x="1777109" y="3324611"/>
                  <a:pt x="1505644" y="3324611"/>
                  <a:pt x="1338209" y="3157176"/>
                </a:cubicBezTo>
                <a:lnTo>
                  <a:pt x="125576" y="1944543"/>
                </a:lnTo>
                <a:cubicBezTo>
                  <a:pt x="-41858" y="1777109"/>
                  <a:pt x="-41858" y="1505644"/>
                  <a:pt x="125576" y="1338209"/>
                </a:cubicBezTo>
                <a:lnTo>
                  <a:pt x="1338209" y="125576"/>
                </a:lnTo>
                <a:cubicBezTo>
                  <a:pt x="1421927" y="41859"/>
                  <a:pt x="1531651" y="0"/>
                  <a:pt x="1641376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0063510" y="150047"/>
            <a:ext cx="3282751" cy="3282752"/>
          </a:xfrm>
          <a:custGeom>
            <a:avLst/>
            <a:gdLst>
              <a:gd name="connsiteX0" fmla="*/ 1641376 w 3282751"/>
              <a:gd name="connsiteY0" fmla="*/ 0 h 3282752"/>
              <a:gd name="connsiteX1" fmla="*/ 1944543 w 3282751"/>
              <a:gd name="connsiteY1" fmla="*/ 125576 h 3282752"/>
              <a:gd name="connsiteX2" fmla="*/ 3157176 w 3282751"/>
              <a:gd name="connsiteY2" fmla="*/ 1338209 h 3282752"/>
              <a:gd name="connsiteX3" fmla="*/ 3157176 w 3282751"/>
              <a:gd name="connsiteY3" fmla="*/ 1944543 h 3282752"/>
              <a:gd name="connsiteX4" fmla="*/ 1944543 w 3282751"/>
              <a:gd name="connsiteY4" fmla="*/ 3157176 h 3282752"/>
              <a:gd name="connsiteX5" fmla="*/ 1338209 w 3282751"/>
              <a:gd name="connsiteY5" fmla="*/ 3157176 h 3282752"/>
              <a:gd name="connsiteX6" fmla="*/ 125576 w 3282751"/>
              <a:gd name="connsiteY6" fmla="*/ 1944543 h 3282752"/>
              <a:gd name="connsiteX7" fmla="*/ 125576 w 3282751"/>
              <a:gd name="connsiteY7" fmla="*/ 1338209 h 3282752"/>
              <a:gd name="connsiteX8" fmla="*/ 1338209 w 3282751"/>
              <a:gd name="connsiteY8" fmla="*/ 125576 h 3282752"/>
              <a:gd name="connsiteX9" fmla="*/ 1641376 w 3282751"/>
              <a:gd name="connsiteY9" fmla="*/ 0 h 3282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82751" h="3282752">
                <a:moveTo>
                  <a:pt x="1641376" y="0"/>
                </a:moveTo>
                <a:cubicBezTo>
                  <a:pt x="1751101" y="0"/>
                  <a:pt x="1860826" y="41859"/>
                  <a:pt x="1944543" y="125576"/>
                </a:cubicBezTo>
                <a:lnTo>
                  <a:pt x="3157176" y="1338209"/>
                </a:lnTo>
                <a:cubicBezTo>
                  <a:pt x="3324610" y="1505644"/>
                  <a:pt x="3324610" y="1777109"/>
                  <a:pt x="3157176" y="1944543"/>
                </a:cubicBezTo>
                <a:lnTo>
                  <a:pt x="1944543" y="3157176"/>
                </a:lnTo>
                <a:cubicBezTo>
                  <a:pt x="1777109" y="3324611"/>
                  <a:pt x="1505643" y="3324611"/>
                  <a:pt x="1338209" y="3157176"/>
                </a:cubicBezTo>
                <a:lnTo>
                  <a:pt x="125576" y="1944543"/>
                </a:lnTo>
                <a:cubicBezTo>
                  <a:pt x="-41858" y="1777109"/>
                  <a:pt x="-41858" y="1505644"/>
                  <a:pt x="125576" y="1338209"/>
                </a:cubicBezTo>
                <a:lnTo>
                  <a:pt x="1338209" y="125576"/>
                </a:lnTo>
                <a:cubicBezTo>
                  <a:pt x="1421926" y="41859"/>
                  <a:pt x="1531651" y="0"/>
                  <a:pt x="1641376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7143532" y="2430094"/>
            <a:ext cx="4710469" cy="4717891"/>
          </a:xfrm>
          <a:custGeom>
            <a:avLst/>
            <a:gdLst>
              <a:gd name="connsiteX0" fmla="*/ 2358946 w 4710469"/>
              <a:gd name="connsiteY0" fmla="*/ 0 h 4717891"/>
              <a:gd name="connsiteX1" fmla="*/ 2794650 w 4710469"/>
              <a:gd name="connsiteY1" fmla="*/ 180474 h 4717891"/>
              <a:gd name="connsiteX2" fmla="*/ 4537417 w 4710469"/>
              <a:gd name="connsiteY2" fmla="*/ 1923241 h 4717891"/>
              <a:gd name="connsiteX3" fmla="*/ 4706612 w 4710469"/>
              <a:gd name="connsiteY3" fmla="*/ 2241259 h 4717891"/>
              <a:gd name="connsiteX4" fmla="*/ 4710469 w 4710469"/>
              <a:gd name="connsiteY4" fmla="*/ 2281500 h 4717891"/>
              <a:gd name="connsiteX5" fmla="*/ 4710469 w 4710469"/>
              <a:gd name="connsiteY5" fmla="*/ 2436391 h 4717891"/>
              <a:gd name="connsiteX6" fmla="*/ 4706612 w 4710469"/>
              <a:gd name="connsiteY6" fmla="*/ 2476632 h 4717891"/>
              <a:gd name="connsiteX7" fmla="*/ 4537417 w 4710469"/>
              <a:gd name="connsiteY7" fmla="*/ 2794650 h 4717891"/>
              <a:gd name="connsiteX8" fmla="*/ 2794650 w 4710469"/>
              <a:gd name="connsiteY8" fmla="*/ 4537417 h 4717891"/>
              <a:gd name="connsiteX9" fmla="*/ 1923241 w 4710469"/>
              <a:gd name="connsiteY9" fmla="*/ 4537417 h 4717891"/>
              <a:gd name="connsiteX10" fmla="*/ 180474 w 4710469"/>
              <a:gd name="connsiteY10" fmla="*/ 2794650 h 4717891"/>
              <a:gd name="connsiteX11" fmla="*/ 180474 w 4710469"/>
              <a:gd name="connsiteY11" fmla="*/ 1923241 h 4717891"/>
              <a:gd name="connsiteX12" fmla="*/ 1923241 w 4710469"/>
              <a:gd name="connsiteY12" fmla="*/ 180474 h 4717891"/>
              <a:gd name="connsiteX13" fmla="*/ 2358946 w 4710469"/>
              <a:gd name="connsiteY13" fmla="*/ 0 h 471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10469" h="4717891">
                <a:moveTo>
                  <a:pt x="2358946" y="0"/>
                </a:moveTo>
                <a:cubicBezTo>
                  <a:pt x="2516640" y="0"/>
                  <a:pt x="2674334" y="60158"/>
                  <a:pt x="2794650" y="180474"/>
                </a:cubicBezTo>
                <a:lnTo>
                  <a:pt x="4537417" y="1923241"/>
                </a:lnTo>
                <a:cubicBezTo>
                  <a:pt x="4627654" y="2013479"/>
                  <a:pt x="4684053" y="2124741"/>
                  <a:pt x="4706612" y="2241259"/>
                </a:cubicBezTo>
                <a:lnTo>
                  <a:pt x="4710469" y="2281500"/>
                </a:lnTo>
                <a:lnTo>
                  <a:pt x="4710469" y="2436391"/>
                </a:lnTo>
                <a:lnTo>
                  <a:pt x="4706612" y="2476632"/>
                </a:lnTo>
                <a:cubicBezTo>
                  <a:pt x="4684053" y="2593151"/>
                  <a:pt x="4627654" y="2704413"/>
                  <a:pt x="4537417" y="2794650"/>
                </a:cubicBezTo>
                <a:lnTo>
                  <a:pt x="2794650" y="4537417"/>
                </a:lnTo>
                <a:cubicBezTo>
                  <a:pt x="2554017" y="4778050"/>
                  <a:pt x="2163874" y="4778050"/>
                  <a:pt x="1923241" y="4537417"/>
                </a:cubicBezTo>
                <a:lnTo>
                  <a:pt x="180474" y="2794650"/>
                </a:lnTo>
                <a:cubicBezTo>
                  <a:pt x="-60158" y="2554017"/>
                  <a:pt x="-60158" y="2163874"/>
                  <a:pt x="180474" y="1923241"/>
                </a:cubicBezTo>
                <a:lnTo>
                  <a:pt x="1923241" y="180474"/>
                </a:lnTo>
                <a:cubicBezTo>
                  <a:pt x="2043558" y="60158"/>
                  <a:pt x="2201252" y="0"/>
                  <a:pt x="2358946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>
              <a:defRPr lang="en-US" sz="1600">
                <a:solidFill>
                  <a:schemeClr val="bg2"/>
                </a:solidFill>
              </a:defRPr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Click="0" advTm="2000">
        <p15:prstTrans prst="peelOff"/>
      </p:transition>
    </mc:Choice>
    <mc:Fallback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yriad Pro" panose="020B0503030403020204" pitchFamily="3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yriad Pro" panose="020B0503030403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yriad Pro" panose="020B0503030403020204" pitchFamily="3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Myriad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yriad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yriad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yriad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yriad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yriad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tags" Target="../tags/tag5.xml"/><Relationship Id="rId4" Type="http://schemas.openxmlformats.org/officeDocument/2006/relationships/image" Target="../media/image36.png"/><Relationship Id="rId3" Type="http://schemas.openxmlformats.org/officeDocument/2006/relationships/tags" Target="../tags/tag4.xml"/><Relationship Id="rId2" Type="http://schemas.openxmlformats.org/officeDocument/2006/relationships/image" Target="../media/image35.png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jpeg"/><Relationship Id="rId8" Type="http://schemas.openxmlformats.org/officeDocument/2006/relationships/image" Target="../media/image51.jpe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2.png"/><Relationship Id="rId3" Type="http://schemas.openxmlformats.org/officeDocument/2006/relationships/image" Target="../media/image47.png"/><Relationship Id="rId2" Type="http://schemas.openxmlformats.org/officeDocument/2006/relationships/image" Target="../media/image20.png"/><Relationship Id="rId11" Type="http://schemas.openxmlformats.org/officeDocument/2006/relationships/notesSlide" Target="../notesSlides/notesSlide24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sv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sv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:\01 储物柜\素材\柜体+facedepot7b.png柜体+facedepot7b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764780" y="586105"/>
            <a:ext cx="4360545" cy="6064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</p:pic>
      <p:grpSp>
        <p:nvGrpSpPr>
          <p:cNvPr id="22" name="组合 21"/>
          <p:cNvGrpSpPr/>
          <p:nvPr/>
        </p:nvGrpSpPr>
        <p:grpSpPr>
          <a:xfrm>
            <a:off x="401320" y="426720"/>
            <a:ext cx="1427095" cy="334645"/>
            <a:chOff x="2265363" y="1219201"/>
            <a:chExt cx="3654426" cy="855663"/>
          </a:xfrm>
        </p:grpSpPr>
        <p:sp>
          <p:nvSpPr>
            <p:cNvPr id="23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7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</p:grpSp>
      <p:sp>
        <p:nvSpPr>
          <p:cNvPr id="5" name="Rectangle: Rounded Corners 13"/>
          <p:cNvSpPr/>
          <p:nvPr/>
        </p:nvSpPr>
        <p:spPr>
          <a:xfrm rot="18900000" flipH="1">
            <a:off x="562312" y="4633581"/>
            <a:ext cx="775976" cy="7759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" panose="020B0503030403020204" pitchFamily="34" charset="0"/>
              <a:ea typeface="等线" panose="02010600030101010101" charset="-122"/>
              <a:cs typeface="思源黑体 CN Regular" panose="020B0500000000000000" charset="-122"/>
            </a:endParaRPr>
          </a:p>
        </p:txBody>
      </p:sp>
      <p:sp>
        <p:nvSpPr>
          <p:cNvPr id="6" name="Rectangle: Rounded Corners 14"/>
          <p:cNvSpPr/>
          <p:nvPr/>
        </p:nvSpPr>
        <p:spPr>
          <a:xfrm rot="18900000" flipH="1">
            <a:off x="162303" y="5730814"/>
            <a:ext cx="775976" cy="7759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" panose="020B0503030403020204" pitchFamily="34" charset="0"/>
              <a:ea typeface="等线" panose="02010600030101010101" charset="-122"/>
              <a:cs typeface="思源黑体 CN Regular" panose="020B0500000000000000" charset="-122"/>
            </a:endParaRPr>
          </a:p>
        </p:txBody>
      </p:sp>
      <p:sp>
        <p:nvSpPr>
          <p:cNvPr id="4" name="Rectangle: Rounded Corners 13"/>
          <p:cNvSpPr/>
          <p:nvPr/>
        </p:nvSpPr>
        <p:spPr>
          <a:xfrm rot="18900000" flipH="1">
            <a:off x="1351617" y="5488926"/>
            <a:ext cx="775976" cy="7759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" panose="020B0503030403020204" pitchFamily="34" charset="0"/>
              <a:ea typeface="等线" panose="02010600030101010101" charset="-122"/>
              <a:cs typeface="思源黑体 CN Regular" panose="020B0500000000000000" charset="-122"/>
            </a:endParaRPr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>
          <a:xfrm>
            <a:off x="2681605" y="5558155"/>
            <a:ext cx="4817745" cy="867410"/>
          </a:xfrm>
        </p:spPr>
        <p:txBody>
          <a:bodyPr>
            <a:normAutofit/>
          </a:bodyPr>
          <a:p>
            <a:pPr algn="r"/>
            <a:r>
              <a:rPr lang="en-US" altLang="en-GB" sz="2000" dirty="0"/>
              <a:t>2021/9/27</a:t>
            </a:r>
            <a:br>
              <a:rPr lang="en-GB" altLang="zh-HK" sz="2000" dirty="0"/>
            </a:br>
            <a:r>
              <a:rPr lang="en-US" altLang="zh-CN" sz="2000" dirty="0" err="1">
                <a:latin typeface="Myriad Pro" panose="020B0503030403020204" pitchFamily="34" charset="0"/>
                <a:ea typeface="微软雅黑 Light" panose="020B0502040204020203" charset="-122"/>
                <a:sym typeface="+mn-ea"/>
              </a:rPr>
              <a:t>ZKTeco’s</a:t>
            </a:r>
            <a:r>
              <a:rPr lang="en-US" altLang="zh-CN" sz="2000" dirty="0">
                <a:latin typeface="Myriad Pro" panose="020B0503030403020204" pitchFamily="34" charset="0"/>
                <a:ea typeface="微软雅黑 Light" panose="020B0502040204020203" charset="-122"/>
                <a:sym typeface="+mn-ea"/>
              </a:rPr>
              <a:t> </a:t>
            </a:r>
            <a:r>
              <a:rPr lang="en-US" altLang="zh-CN" sz="2000" dirty="0">
                <a:latin typeface="Myriad Pro" panose="020B0503030403020204" pitchFamily="34" charset="0"/>
                <a:ea typeface="微软雅黑 Light" panose="020B0502040204020203" charset="-122"/>
              </a:rPr>
              <a:t>Solution Department</a:t>
            </a:r>
            <a:endParaRPr lang="en-US" altLang="zh-CN" sz="2000" dirty="0">
              <a:latin typeface="Myriad Pro" panose="020B0503030403020204" pitchFamily="34" charset="0"/>
              <a:ea typeface="微软雅黑 Light" panose="020B0502040204020203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2540" y="1965960"/>
            <a:ext cx="7669530" cy="2387600"/>
          </a:xfrm>
        </p:spPr>
        <p:txBody>
          <a:bodyPr anchor="ctr" anchorCtr="0">
            <a:normAutofit/>
          </a:bodyPr>
          <a:p>
            <a:pPr algn="r"/>
            <a:r>
              <a:rPr lang="en-US" altLang="zh-CN" sz="4400" dirty="0">
                <a:solidFill>
                  <a:schemeClr val="tx1"/>
                </a:solidFill>
                <a:latin typeface="Myriad Pro" panose="020B0503030403020204" pitchFamily="34" charset="0"/>
              </a:rPr>
              <a:t>Intelligent Locker Solution</a:t>
            </a:r>
            <a:br>
              <a:rPr lang="en-US" altLang="zh-CN" sz="4400" dirty="0">
                <a:solidFill>
                  <a:schemeClr val="tx1"/>
                </a:solidFill>
                <a:latin typeface="Myriad Pro" panose="020B0503030403020204" pitchFamily="34" charset="0"/>
              </a:rPr>
            </a:br>
            <a:r>
              <a:rPr lang="en-US" altLang="zh-CN" sz="2800" dirty="0">
                <a:solidFill>
                  <a:schemeClr val="tx1"/>
                </a:solidFill>
                <a:latin typeface="Myriad Pro Light" panose="020B0403030403020204" charset="0"/>
                <a:cs typeface="Myriad Pro Light" panose="020B0403030403020204" charset="0"/>
              </a:rPr>
              <a:t>Using Biometric Authentication</a:t>
            </a:r>
            <a:endParaRPr lang="en-US" altLang="zh-CN" sz="2800" dirty="0">
              <a:solidFill>
                <a:schemeClr val="tx1"/>
              </a:solidFill>
              <a:latin typeface="Myriad Pro Light" panose="020B0403030403020204" charset="0"/>
              <a:cs typeface="Myriad Pro Light" panose="020B0403030403020204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/>
        </p:nvSpPr>
        <p:spPr>
          <a:xfrm>
            <a:off x="837565" y="331788"/>
            <a:ext cx="8688070" cy="70040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  <a:sym typeface="+mn-ea"/>
              </a:rPr>
              <a:t>Applications: Fixed+Temporary User </a:t>
            </a:r>
            <a:endParaRPr lang="zh-CN" altLang="en-US">
              <a:latin typeface="Myriad Pro" panose="020B0503030403020204" pitchFamily="34" charset="0"/>
              <a:ea typeface="宋体" panose="02010600030101010101" pitchFamily="2" charset="-122"/>
              <a:cs typeface="Myriad Pro" panose="020B0503030403020204" pitchFamily="34" charset="0"/>
              <a:sym typeface="+mn-ea"/>
            </a:endParaRPr>
          </a:p>
        </p:txBody>
      </p:sp>
      <p:sp>
        <p:nvSpPr>
          <p:cNvPr id="31" name="泪滴形 30"/>
          <p:cNvSpPr/>
          <p:nvPr/>
        </p:nvSpPr>
        <p:spPr>
          <a:xfrm>
            <a:off x="201930" y="376555"/>
            <a:ext cx="635635" cy="610235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311405" y="5940425"/>
            <a:ext cx="1748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Myriad Pro" panose="020B0503030403020204" pitchFamily="34" charset="0"/>
                <a:cs typeface="Myriad Pro" panose="020B0503030403020204" pitchFamily="34" charset="0"/>
              </a:rPr>
              <a:t>Gym and Fitness</a:t>
            </a:r>
            <a:endParaRPr lang="en-US" altLang="zh-CN" dirty="0"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  <p:pic>
        <p:nvPicPr>
          <p:cNvPr id="13" name="图片 12" descr="pexels-william-choquette-1954524"/>
          <p:cNvPicPr>
            <a:picLocks noChangeAspect="1"/>
          </p:cNvPicPr>
          <p:nvPr/>
        </p:nvPicPr>
        <p:blipFill>
          <a:blip r:embed="rId1"/>
          <a:srcRect t="7810" b="7810"/>
          <a:stretch>
            <a:fillRect/>
          </a:stretch>
        </p:blipFill>
        <p:spPr>
          <a:xfrm>
            <a:off x="1496060" y="3884593"/>
            <a:ext cx="3420000" cy="192375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23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3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4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35405" y="1327785"/>
            <a:ext cx="4914900" cy="2168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>
                <a:latin typeface="Myriad Pro Light" panose="020B0403030403020204" charset="0"/>
                <a:cs typeface="Myriad Pro Light" panose="020B0403030403020204" charset="0"/>
              </a:rPr>
              <a:t>Fixed+Temporary User: Staff and Customer</a:t>
            </a:r>
            <a:endParaRPr lang="en-US" altLang="zh-CN">
              <a:latin typeface="Myriad Pro Light" panose="020B0403030403020204" charset="0"/>
              <a:cs typeface="Myriad Pro Light" panose="020B0403030403020204" charset="0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latin typeface="Myriad Pro Light" panose="020B0403030403020204" charset="0"/>
                <a:cs typeface="Myriad Pro Light" panose="020B0403030403020204" charset="0"/>
              </a:rPr>
              <a:t>Fixed and Temporary Compartment</a:t>
            </a:r>
            <a:endParaRPr lang="en-US" altLang="zh-CN">
              <a:latin typeface="Myriad Pro Light" panose="020B0403030403020204" charset="0"/>
              <a:cs typeface="Myriad Pro Light" panose="020B0403030403020204" charset="0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latin typeface="Myriad Pro Light" panose="020B0403030403020204" charset="0"/>
                <a:cs typeface="Myriad Pro Light" panose="020B0403030403020204" charset="0"/>
              </a:rPr>
              <a:t>Multi-user One Compartment</a:t>
            </a:r>
            <a:endParaRPr lang="en-US" altLang="zh-CN">
              <a:latin typeface="Myriad Pro Light" panose="020B0403030403020204" charset="0"/>
              <a:cs typeface="Myriad Pro Light" panose="020B0403030403020204" charset="0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latin typeface="Myriad Pro Light" panose="020B0403030403020204" charset="0"/>
                <a:cs typeface="Myriad Pro Light" panose="020B0403030403020204" charset="0"/>
              </a:rPr>
              <a:t>Fixed Staff: </a:t>
            </a:r>
            <a:r>
              <a:rPr lang="en-US" altLang="zh-CN">
                <a:latin typeface="Myriad Pro Light" panose="020B0403030403020204" charset="0"/>
                <a:cs typeface="Myriad Pro Light" panose="020B0403030403020204" charset="0"/>
                <a:sym typeface="+mn-ea"/>
              </a:rPr>
              <a:t>Facial Recognition or Card Verification</a:t>
            </a:r>
            <a:endParaRPr lang="en-US" altLang="zh-CN">
              <a:latin typeface="Myriad Pro Light" panose="020B0403030403020204" charset="0"/>
              <a:cs typeface="Myriad Pro Light" panose="020B0403030403020204" charset="0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latin typeface="Myriad Pro Light" panose="020B0403030403020204" charset="0"/>
                <a:cs typeface="Myriad Pro Light" panose="020B0403030403020204" charset="0"/>
              </a:rPr>
              <a:t>Temporary Customer: </a:t>
            </a:r>
            <a:r>
              <a:rPr lang="en-US" altLang="zh-CN">
                <a:latin typeface="Myriad Pro Light" panose="020B0403030403020204" charset="0"/>
                <a:cs typeface="Myriad Pro Light" panose="020B0403030403020204" charset="0"/>
                <a:sym typeface="+mn-ea"/>
              </a:rPr>
              <a:t>Facial Recognition </a:t>
            </a:r>
            <a:endParaRPr lang="en-US" altLang="zh-CN">
              <a:latin typeface="Myriad Pro Light" panose="020B0403030403020204" charset="0"/>
              <a:cs typeface="Myriad Pro Light" panose="020B0403030403020204" charset="0"/>
            </a:endParaRPr>
          </a:p>
        </p:txBody>
      </p:sp>
      <p:pic>
        <p:nvPicPr>
          <p:cNvPr id="6" name="图片 5" descr="C:/Users/Administrator/AppData/Local/Temp/picturescale_20210926112031/output_20210926112036.pngoutput_202109261120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25" y="3883978"/>
            <a:ext cx="3416477" cy="1922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25123" y="5940425"/>
            <a:ext cx="13011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dirty="0">
                <a:latin typeface="Myriad Pro" panose="020B0503030403020204" pitchFamily="34" charset="0"/>
                <a:cs typeface="Myriad Pro" panose="020B0503030403020204" pitchFamily="34" charset="0"/>
              </a:rPr>
              <a:t>Sports Field</a:t>
            </a:r>
            <a:endParaRPr lang="en-US" altLang="zh-CN" dirty="0"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6990" y="197485"/>
            <a:ext cx="5610860" cy="970915"/>
          </a:xfrm>
        </p:spPr>
        <p:txBody>
          <a:bodyPr anchor="ctr" anchorCtr="0"/>
          <a:lstStyle/>
          <a:p>
            <a:r>
              <a:rPr lang="en-US" altLang="zh-CN">
                <a:latin typeface="Myriad Pro" panose="020B0503030403020204" pitchFamily="34" charset="0"/>
                <a:cs typeface="Myriad Pro" panose="020B0503030403020204" pitchFamily="34" charset="0"/>
              </a:rPr>
              <a:t>Product Introduction</a:t>
            </a:r>
            <a:endParaRPr lang="en-US" altLang="zh-CN"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360680" y="285115"/>
            <a:ext cx="955675" cy="795020"/>
            <a:chOff x="1681" y="1167"/>
            <a:chExt cx="1505" cy="1252"/>
          </a:xfrm>
        </p:grpSpPr>
        <p:sp>
          <p:nvSpPr>
            <p:cNvPr id="16" name="菱形 15"/>
            <p:cNvSpPr/>
            <p:nvPr userDrawn="1"/>
          </p:nvSpPr>
          <p:spPr>
            <a:xfrm>
              <a:off x="1681" y="1167"/>
              <a:ext cx="1252" cy="1252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yriad Pro" panose="020B0503030403020204" pitchFamily="34" charset="0"/>
                <a:cs typeface="Myriad Pro" panose="020B0503030403020204" pitchFamily="34" charset="0"/>
              </a:endParaRPr>
            </a:p>
          </p:txBody>
        </p:sp>
        <p:sp>
          <p:nvSpPr>
            <p:cNvPr id="17" name="菱形 16"/>
            <p:cNvSpPr/>
            <p:nvPr userDrawn="1"/>
          </p:nvSpPr>
          <p:spPr>
            <a:xfrm>
              <a:off x="2190" y="1294"/>
              <a:ext cx="997" cy="997"/>
            </a:xfrm>
            <a:prstGeom prst="diamond">
              <a:avLst/>
            </a:prstGeom>
            <a:noFill/>
            <a:ln>
              <a:solidFill>
                <a:schemeClr val="accent6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yriad Pro" panose="020B0503030403020204" pitchFamily="34" charset="0"/>
                <a:cs typeface="Myriad Pro" panose="020B0503030403020204" pitchFamily="34" charset="0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582295" y="367665"/>
            <a:ext cx="362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3200" b="1">
                <a:solidFill>
                  <a:schemeClr val="bg1"/>
                </a:solidFill>
                <a:latin typeface="Myriad Pro" panose="020B0503030403020204" pitchFamily="34" charset="0"/>
                <a:ea typeface="思源黑体 CN Bold" panose="020B0800000000000000" charset="-122"/>
                <a:cs typeface="Myriad Pro" panose="020B0503030403020204" pitchFamily="34" charset="0"/>
              </a:rPr>
              <a:t>2</a:t>
            </a:r>
            <a:endParaRPr lang="en-US" altLang="zh-CN" sz="3200" b="1">
              <a:solidFill>
                <a:schemeClr val="bg1"/>
              </a:solidFill>
              <a:latin typeface="Myriad Pro" panose="020B0503030403020204" pitchFamily="34" charset="0"/>
              <a:ea typeface="思源黑体 CN Bold" panose="020B0800000000000000" charset="-122"/>
              <a:cs typeface="Myriad Pro" panose="020B0503030403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8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</p:grpSp>
      <p:pic>
        <p:nvPicPr>
          <p:cNvPr id="4" name="图片 3" descr="带外壳首页newest-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9528" y="1718945"/>
            <a:ext cx="2421890" cy="44964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02555" y="1168400"/>
            <a:ext cx="6759575" cy="1424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sz="2000">
                <a:latin typeface="Myriad Pro Light" panose="020B0403030403020204" charset="0"/>
                <a:cs typeface="Myriad Pro Light" panose="020B0403030403020204" charset="0"/>
              </a:rPr>
              <a:t>LockerPad-7B is a locker solution core device based on ZKTeco face recognition and card recognition technology.</a:t>
            </a:r>
            <a:endParaRPr lang="en-US" altLang="zh-CN" sz="2000">
              <a:latin typeface="Myriad Pro Light" panose="020B0403030403020204" charset="0"/>
              <a:cs typeface="Myriad Pro Light" panose="020B040303040302020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sz="2000">
                <a:latin typeface="Myriad Pro Light" panose="020B0403030403020204" charset="0"/>
                <a:cs typeface="Myriad Pro Light" panose="020B0403030403020204" charset="0"/>
              </a:rPr>
              <a:t>It communicates with the Lock Control Board through the RS485 protocol to control the unlocking of the electronic lock.</a:t>
            </a:r>
            <a:endParaRPr lang="en-US" altLang="zh-CN" sz="2000">
              <a:latin typeface="Myriad Pro Light" panose="020B0403030403020204" charset="0"/>
              <a:cs typeface="Myriad Pro Light" panose="020B040303040302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04035" y="6292850"/>
            <a:ext cx="14128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>
                <a:latin typeface="Myriad Pro Light" panose="020B0403030403020204" charset="0"/>
                <a:cs typeface="Myriad Pro Light" panose="020B0403030403020204" charset="0"/>
              </a:rPr>
              <a:t>LockerPad-7B</a:t>
            </a:r>
            <a:endParaRPr lang="en-US" altLang="zh-CN">
              <a:latin typeface="Myriad Pro Light" panose="020B0403030403020204" charset="0"/>
              <a:cs typeface="Myriad Pro Light" panose="020B0403030403020204" charset="0"/>
            </a:endParaRPr>
          </a:p>
        </p:txBody>
      </p:sp>
      <p:graphicFrame>
        <p:nvGraphicFramePr>
          <p:cNvPr id="14" name="表格 13"/>
          <p:cNvGraphicFramePr/>
          <p:nvPr>
            <p:custDataLst>
              <p:tags r:id="rId2"/>
            </p:custDataLst>
          </p:nvPr>
        </p:nvGraphicFramePr>
        <p:xfrm>
          <a:off x="5202555" y="3027045"/>
          <a:ext cx="669671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7575"/>
                <a:gridCol w="450913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>
                          <a:latin typeface="Myriad Pro Light" panose="020B0403030403020204" charset="0"/>
                          <a:cs typeface="Myriad Pro Light" panose="020B0403030403020204" charset="0"/>
                        </a:rPr>
                        <a:t>Model</a:t>
                      </a:r>
                      <a:endParaRPr lang="en-US" altLang="zh-CN" dirty="0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LockerPad-7B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>
                          <a:latin typeface="Myriad Pro Light" panose="020B0403030403020204" charset="0"/>
                          <a:cs typeface="Myriad Pro Light" panose="020B0403030403020204" charset="0"/>
                        </a:rPr>
                        <a:t>LCD </a:t>
                      </a:r>
                      <a:endParaRPr lang="en-US" altLang="zh-CN" dirty="0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Myriad Pro Light" panose="020B0403030403020204" charset="0"/>
                          <a:cs typeface="Myriad Pro Light" panose="020B0403030403020204" charset="0"/>
                        </a:rPr>
                        <a:t>7-inch touch screen (1280 x 720 pixel)</a:t>
                      </a:r>
                      <a:endParaRPr lang="zh-CN" altLang="en-US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anchor="ctr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Memory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2G RAM / 16G ROM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User Capacity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10,000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Regular User Capacity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96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Verifation Method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Face, Card (External Wiegand Reader)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7521575" y="5455920"/>
            <a:ext cx="41446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i="1">
                <a:latin typeface="Myriad Pro" panose="020B0503030403020204" pitchFamily="34" charset="0"/>
                <a:cs typeface="Myriad Pro" panose="020B0503030403020204" pitchFamily="34" charset="0"/>
              </a:rPr>
              <a:t>LockerPad-7B is based on the Hardware of Facedepot-7B</a:t>
            </a:r>
            <a:endParaRPr lang="en-US" altLang="zh-CN" sz="1400" i="1"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4955" y="3783330"/>
            <a:ext cx="885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Storage</a:t>
            </a:r>
            <a:endParaRPr lang="en-US" altLang="zh-CN"/>
          </a:p>
        </p:txBody>
      </p:sp>
      <p:cxnSp>
        <p:nvCxnSpPr>
          <p:cNvPr id="23" name="直接连接符 22"/>
          <p:cNvCxnSpPr>
            <a:endCxn id="3" idx="3"/>
          </p:cNvCxnSpPr>
          <p:nvPr/>
        </p:nvCxnSpPr>
        <p:spPr>
          <a:xfrm flipH="1">
            <a:off x="1171575" y="3960495"/>
            <a:ext cx="581660" cy="698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930015" y="2831465"/>
            <a:ext cx="938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AD Area</a:t>
            </a:r>
            <a:endParaRPr lang="en-US" altLang="zh-CN"/>
          </a:p>
        </p:txBody>
      </p:sp>
      <p:cxnSp>
        <p:nvCxnSpPr>
          <p:cNvPr id="15" name="直接连接符 14"/>
          <p:cNvCxnSpPr>
            <a:stCxn id="5" idx="1"/>
          </p:cNvCxnSpPr>
          <p:nvPr/>
        </p:nvCxnSpPr>
        <p:spPr>
          <a:xfrm flipH="1">
            <a:off x="3359785" y="3026410"/>
            <a:ext cx="57023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923665" y="3711575"/>
            <a:ext cx="8642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Pick-up</a:t>
            </a:r>
            <a:endParaRPr lang="en-US" altLang="zh-CN"/>
          </a:p>
        </p:txBody>
      </p:sp>
      <p:cxnSp>
        <p:nvCxnSpPr>
          <p:cNvPr id="21" name="直接连接符 20"/>
          <p:cNvCxnSpPr>
            <a:stCxn id="20" idx="1"/>
          </p:cNvCxnSpPr>
          <p:nvPr/>
        </p:nvCxnSpPr>
        <p:spPr>
          <a:xfrm flipH="1">
            <a:off x="3364230" y="3895725"/>
            <a:ext cx="57023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915410" y="5455920"/>
            <a:ext cx="20110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Administrator Login</a:t>
            </a:r>
            <a:endParaRPr lang="en-US" altLang="zh-CN"/>
          </a:p>
        </p:txBody>
      </p:sp>
      <p:cxnSp>
        <p:nvCxnSpPr>
          <p:cNvPr id="25" name="直接连接符 24"/>
          <p:cNvCxnSpPr>
            <a:stCxn id="24" idx="1"/>
          </p:cNvCxnSpPr>
          <p:nvPr/>
        </p:nvCxnSpPr>
        <p:spPr>
          <a:xfrm flipH="1">
            <a:off x="3355975" y="5640070"/>
            <a:ext cx="57023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23825" y="4815840"/>
            <a:ext cx="119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Locker Info</a:t>
            </a:r>
            <a:endParaRPr lang="en-US" altLang="zh-CN"/>
          </a:p>
        </p:txBody>
      </p:sp>
      <p:cxnSp>
        <p:nvCxnSpPr>
          <p:cNvPr id="27" name="直接连接符 26"/>
          <p:cNvCxnSpPr/>
          <p:nvPr/>
        </p:nvCxnSpPr>
        <p:spPr>
          <a:xfrm flipH="1" flipV="1">
            <a:off x="1290320" y="4999990"/>
            <a:ext cx="369570" cy="381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6990" y="197485"/>
            <a:ext cx="5610860" cy="970915"/>
          </a:xfrm>
        </p:spPr>
        <p:txBody>
          <a:bodyPr anchor="ctr" anchorCtr="0"/>
          <a:lstStyle/>
          <a:p>
            <a:r>
              <a:rPr lang="en-US" altLang="zh-CN">
                <a:latin typeface="Myriad Pro" panose="020B0503030403020204" pitchFamily="34" charset="0"/>
                <a:cs typeface="Myriad Pro" panose="020B0503030403020204" pitchFamily="34" charset="0"/>
              </a:rPr>
              <a:t>Product Introduction</a:t>
            </a:r>
            <a:endParaRPr lang="en-US" altLang="zh-CN"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360680" y="285115"/>
            <a:ext cx="955675" cy="795020"/>
            <a:chOff x="1681" y="1167"/>
            <a:chExt cx="1505" cy="1252"/>
          </a:xfrm>
        </p:grpSpPr>
        <p:sp>
          <p:nvSpPr>
            <p:cNvPr id="16" name="菱形 15"/>
            <p:cNvSpPr/>
            <p:nvPr userDrawn="1"/>
          </p:nvSpPr>
          <p:spPr>
            <a:xfrm>
              <a:off x="1681" y="1167"/>
              <a:ext cx="1252" cy="1252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yriad Pro" panose="020B0503030403020204" pitchFamily="34" charset="0"/>
                <a:cs typeface="Myriad Pro" panose="020B0503030403020204" pitchFamily="34" charset="0"/>
              </a:endParaRPr>
            </a:p>
          </p:txBody>
        </p:sp>
        <p:sp>
          <p:nvSpPr>
            <p:cNvPr id="17" name="菱形 16"/>
            <p:cNvSpPr/>
            <p:nvPr userDrawn="1"/>
          </p:nvSpPr>
          <p:spPr>
            <a:xfrm>
              <a:off x="2190" y="1294"/>
              <a:ext cx="997" cy="997"/>
            </a:xfrm>
            <a:prstGeom prst="diamond">
              <a:avLst/>
            </a:prstGeom>
            <a:noFill/>
            <a:ln>
              <a:solidFill>
                <a:schemeClr val="accent6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yriad Pro" panose="020B0503030403020204" pitchFamily="34" charset="0"/>
                <a:cs typeface="Myriad Pro" panose="020B0503030403020204" pitchFamily="34" charset="0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582295" y="367665"/>
            <a:ext cx="362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3200" b="1">
                <a:solidFill>
                  <a:schemeClr val="bg1"/>
                </a:solidFill>
                <a:latin typeface="Myriad Pro" panose="020B0503030403020204" pitchFamily="34" charset="0"/>
                <a:ea typeface="思源黑体 CN Bold" panose="020B0800000000000000" charset="-122"/>
                <a:cs typeface="Myriad Pro" panose="020B0503030403020204" pitchFamily="34" charset="0"/>
              </a:rPr>
              <a:t>2</a:t>
            </a:r>
            <a:endParaRPr lang="en-US" altLang="zh-CN" sz="3200" b="1">
              <a:solidFill>
                <a:schemeClr val="bg1"/>
              </a:solidFill>
              <a:latin typeface="Myriad Pro" panose="020B0503030403020204" pitchFamily="34" charset="0"/>
              <a:ea typeface="思源黑体 CN Bold" panose="020B0800000000000000" charset="-122"/>
              <a:cs typeface="Myriad Pro" panose="020B0503030403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8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7390" y="1080135"/>
            <a:ext cx="6086475" cy="568579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564755" y="6344285"/>
            <a:ext cx="4559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400" i="1">
                <a:latin typeface="Myriad Pro" panose="020B0503030403020204" pitchFamily="34" charset="0"/>
                <a:cs typeface="Myriad Pro" panose="020B0503030403020204" pitchFamily="34" charset="0"/>
              </a:rPr>
              <a:t>The hardware of LockerPad-7B is same with Facedepot-7B</a:t>
            </a:r>
            <a:endParaRPr lang="en-US" altLang="zh-CN" sz="1400" i="1"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6990" y="197485"/>
            <a:ext cx="5610860" cy="970915"/>
          </a:xfrm>
        </p:spPr>
        <p:txBody>
          <a:bodyPr anchor="ctr" anchorCtr="0"/>
          <a:lstStyle/>
          <a:p>
            <a:r>
              <a:rPr lang="en-US" altLang="zh-CN">
                <a:latin typeface="Myriad Pro" panose="020B0503030403020204" pitchFamily="34" charset="0"/>
                <a:cs typeface="Myriad Pro" panose="020B0503030403020204" pitchFamily="34" charset="0"/>
              </a:rPr>
              <a:t>Product Introduction</a:t>
            </a:r>
            <a:endParaRPr lang="en-US" altLang="zh-CN"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360680" y="285115"/>
            <a:ext cx="955675" cy="795020"/>
            <a:chOff x="1681" y="1167"/>
            <a:chExt cx="1505" cy="1252"/>
          </a:xfrm>
        </p:grpSpPr>
        <p:sp>
          <p:nvSpPr>
            <p:cNvPr id="16" name="菱形 15"/>
            <p:cNvSpPr/>
            <p:nvPr userDrawn="1"/>
          </p:nvSpPr>
          <p:spPr>
            <a:xfrm>
              <a:off x="1681" y="1167"/>
              <a:ext cx="1252" cy="1252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yriad Pro" panose="020B0503030403020204" pitchFamily="34" charset="0"/>
                <a:cs typeface="Myriad Pro" panose="020B0503030403020204" pitchFamily="34" charset="0"/>
              </a:endParaRPr>
            </a:p>
          </p:txBody>
        </p:sp>
        <p:sp>
          <p:nvSpPr>
            <p:cNvPr id="17" name="菱形 16"/>
            <p:cNvSpPr/>
            <p:nvPr userDrawn="1"/>
          </p:nvSpPr>
          <p:spPr>
            <a:xfrm>
              <a:off x="2190" y="1294"/>
              <a:ext cx="997" cy="997"/>
            </a:xfrm>
            <a:prstGeom prst="diamond">
              <a:avLst/>
            </a:prstGeom>
            <a:noFill/>
            <a:ln>
              <a:solidFill>
                <a:schemeClr val="accent6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yriad Pro" panose="020B0503030403020204" pitchFamily="34" charset="0"/>
                <a:cs typeface="Myriad Pro" panose="020B0503030403020204" pitchFamily="34" charset="0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582295" y="367665"/>
            <a:ext cx="362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3200" b="1">
                <a:solidFill>
                  <a:schemeClr val="bg1"/>
                </a:solidFill>
                <a:latin typeface="Myriad Pro" panose="020B0503030403020204" pitchFamily="34" charset="0"/>
                <a:ea typeface="思源黑体 CN Bold" panose="020B0800000000000000" charset="-122"/>
                <a:cs typeface="Myriad Pro" panose="020B0503030403020204" pitchFamily="34" charset="0"/>
              </a:rPr>
              <a:t>2</a:t>
            </a:r>
            <a:endParaRPr lang="en-US" altLang="zh-CN" sz="3200" b="1">
              <a:solidFill>
                <a:schemeClr val="bg1"/>
              </a:solidFill>
              <a:latin typeface="Myriad Pro" panose="020B0503030403020204" pitchFamily="34" charset="0"/>
              <a:ea typeface="思源黑体 CN Bold" panose="020B0800000000000000" charset="-122"/>
              <a:cs typeface="Myriad Pro" panose="020B0503030403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8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883150" y="1398905"/>
            <a:ext cx="6490970" cy="21431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sz="2000">
                <a:latin typeface="Myriad Pro Light" panose="020B0403030403020204" charset="0"/>
                <a:cs typeface="Myriad Pro Light" panose="020B0403030403020204" charset="0"/>
              </a:rPr>
              <a:t>One Lock Control Board has 12 control ports, each port could control one lock.</a:t>
            </a:r>
            <a:endParaRPr lang="en-US" altLang="zh-CN" sz="2000">
              <a:latin typeface="Myriad Pro Light" panose="020B0403030403020204" charset="0"/>
              <a:cs typeface="Myriad Pro Light" panose="020B040303040302020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sz="2000">
                <a:latin typeface="Myriad Pro Light" panose="020B0403030403020204" charset="0"/>
                <a:cs typeface="Myriad Pro Light" panose="020B0403030403020204" charset="0"/>
              </a:rPr>
              <a:t>One Baord could work together with other 7 boards, that means one LockerPad-7B could connet with 8 boards through RS485 to control 96 locks.</a:t>
            </a:r>
            <a:endParaRPr lang="en-US" altLang="zh-CN" sz="2000">
              <a:latin typeface="Myriad Pro Light" panose="020B0403030403020204" charset="0"/>
              <a:cs typeface="Myriad Pro Light" panose="020B040303040302020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sz="2000">
                <a:latin typeface="Myriad Pro Light" panose="020B0403030403020204" charset="0"/>
                <a:cs typeface="Myriad Pro Light" panose="020B0403030403020204" charset="0"/>
              </a:rPr>
              <a:t>Different Borad is set different address code by the Dial switch.</a:t>
            </a:r>
            <a:endParaRPr lang="en-US" altLang="zh-CN" sz="2000">
              <a:latin typeface="Myriad Pro Light" panose="020B0403030403020204" charset="0"/>
              <a:cs typeface="Myriad Pro Light" panose="020B040303040302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95718" y="5779135"/>
            <a:ext cx="191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>
                <a:latin typeface="Myriad Pro Light" panose="020B0403030403020204" charset="0"/>
                <a:cs typeface="Myriad Pro Light" panose="020B0403030403020204" charset="0"/>
              </a:rPr>
              <a:t>Lock Control Board</a:t>
            </a:r>
            <a:endParaRPr lang="en-US" altLang="zh-CN">
              <a:latin typeface="Myriad Pro Light" panose="020B0403030403020204" charset="0"/>
              <a:cs typeface="Myriad Pro Light" panose="020B0403030403020204" charset="0"/>
            </a:endParaRPr>
          </a:p>
        </p:txBody>
      </p:sp>
      <p:pic>
        <p:nvPicPr>
          <p:cNvPr id="15" name="图片 14" descr="C:/Users/Administrator/AppData/Local/Temp/kaimatting_20210430102102/output_20210430102120..pngoutput_20210430102120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2595" y="1729105"/>
            <a:ext cx="1077595" cy="37585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2235" y="3816985"/>
            <a:ext cx="13112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Control Port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3281680" y="4459605"/>
            <a:ext cx="1183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Dial switch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643890" y="5119370"/>
            <a:ext cx="769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Power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3281680" y="5119370"/>
            <a:ext cx="7550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RS485</a:t>
            </a:r>
            <a:endParaRPr lang="en-US" altLang="zh-CN"/>
          </a:p>
        </p:txBody>
      </p:sp>
      <p:cxnSp>
        <p:nvCxnSpPr>
          <p:cNvPr id="20" name="直接连接符 19"/>
          <p:cNvCxnSpPr>
            <a:stCxn id="14" idx="3"/>
          </p:cNvCxnSpPr>
          <p:nvPr/>
        </p:nvCxnSpPr>
        <p:spPr>
          <a:xfrm>
            <a:off x="1413510" y="5303520"/>
            <a:ext cx="39116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endCxn id="19" idx="1"/>
          </p:cNvCxnSpPr>
          <p:nvPr/>
        </p:nvCxnSpPr>
        <p:spPr>
          <a:xfrm>
            <a:off x="2650490" y="5302885"/>
            <a:ext cx="631190" cy="63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5" idx="1"/>
          </p:cNvCxnSpPr>
          <p:nvPr/>
        </p:nvCxnSpPr>
        <p:spPr>
          <a:xfrm flipH="1">
            <a:off x="2711450" y="4643755"/>
            <a:ext cx="57023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3" idx="3"/>
          </p:cNvCxnSpPr>
          <p:nvPr/>
        </p:nvCxnSpPr>
        <p:spPr>
          <a:xfrm flipH="1">
            <a:off x="1413510" y="3994150"/>
            <a:ext cx="581660" cy="698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4" name="表格 23"/>
          <p:cNvGraphicFramePr/>
          <p:nvPr>
            <p:custDataLst>
              <p:tags r:id="rId2"/>
            </p:custDataLst>
          </p:nvPr>
        </p:nvGraphicFramePr>
        <p:xfrm>
          <a:off x="4717098" y="3693160"/>
          <a:ext cx="7019925" cy="25927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000"/>
                <a:gridCol w="1260000"/>
                <a:gridCol w="1152000"/>
                <a:gridCol w="1152000"/>
                <a:gridCol w="1152000"/>
                <a:gridCol w="1152000"/>
              </a:tblGrid>
              <a:tr h="2882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Board ID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Lock Range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Switch 1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Myriad Pro Light" panose="020B0403030403020204" charset="0"/>
                          <a:cs typeface="Myriad Pro Light" panose="020B0403030403020204" charset="0"/>
                        </a:rPr>
                        <a:t>Switch 2</a:t>
                      </a:r>
                      <a:endParaRPr lang="en-US" altLang="zh-CN" sz="1800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Myriad Pro Light" panose="020B0403030403020204" charset="0"/>
                          <a:cs typeface="Myriad Pro Light" panose="020B0403030403020204" charset="0"/>
                        </a:rPr>
                        <a:t>Switch 3</a:t>
                      </a:r>
                      <a:endParaRPr lang="en-US" altLang="zh-CN" sz="1800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Myriad Pro Light" panose="020B0403030403020204" charset="0"/>
                          <a:cs typeface="Myriad Pro Light" panose="020B0403030403020204" charset="0"/>
                        </a:rPr>
                        <a:t>Switch 4</a:t>
                      </a:r>
                      <a:endParaRPr lang="en-US" altLang="zh-CN" sz="1800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882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1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1-12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1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0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0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0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</a:tr>
              <a:tr h="288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2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13-24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0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1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0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0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</a:tr>
              <a:tr h="288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3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25-36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1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1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0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0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</a:tr>
              <a:tr h="288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4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37-48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0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0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1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0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</a:tr>
              <a:tr h="288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5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49-60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1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0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1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0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</a:tr>
              <a:tr h="288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6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61-72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0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1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1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0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</a:tr>
              <a:tr h="288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7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73-84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1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1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1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0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</a:tr>
              <a:tr h="288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8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85-96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0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0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0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Myriad Pro Light" panose="020B0403030403020204" charset="0"/>
                          <a:cs typeface="Myriad Pro Light" panose="020B0403030403020204" charset="0"/>
                        </a:rPr>
                        <a:t>1</a:t>
                      </a:r>
                      <a:endParaRPr lang="en-US" altLang="zh-CN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Administrator\Desktop\adb\Locker screenshot\人脸验证.png人脸验证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4738" y="1271270"/>
            <a:ext cx="2420620" cy="430403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标题 1"/>
          <p:cNvSpPr>
            <a:spLocks noGrp="1"/>
          </p:cNvSpPr>
          <p:nvPr/>
        </p:nvSpPr>
        <p:spPr>
          <a:xfrm>
            <a:off x="837565" y="207010"/>
            <a:ext cx="8872855" cy="949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rPr>
              <a:t>Software Introduction</a:t>
            </a:r>
            <a:endParaRPr lang="en-US" altLang="zh-CN">
              <a:latin typeface="Myriad Pro" panose="020B0503030403020204" pitchFamily="34" charset="0"/>
              <a:ea typeface="Myriad Pro" panose="020B0503030403020204" pitchFamily="34" charset="0"/>
              <a:cs typeface="Myriad Pro" panose="020B0503030403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6875" y="5832475"/>
            <a:ext cx="762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Myriad Pro" panose="020B0503030403020204" pitchFamily="34" charset="0"/>
                <a:cs typeface="Myriad Pro" panose="020B0503030403020204" pitchFamily="34" charset="0"/>
              </a:rPr>
              <a:t>Home</a:t>
            </a:r>
            <a:endParaRPr lang="en-US" altLang="zh-CN" dirty="0"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89048" y="5832475"/>
            <a:ext cx="187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Myriad Pro" panose="020B0503030403020204" pitchFamily="34" charset="0"/>
                <a:cs typeface="Myriad Pro" panose="020B0503030403020204" pitchFamily="34" charset="0"/>
              </a:rPr>
              <a:t>Facial Recognition</a:t>
            </a:r>
            <a:endParaRPr lang="en-US" altLang="zh-CN" dirty="0"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25335" y="5832475"/>
            <a:ext cx="9607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Myriad Pro" panose="020B0503030403020204" pitchFamily="34" charset="0"/>
                <a:cs typeface="Myriad Pro" panose="020B0503030403020204" pitchFamily="34" charset="0"/>
              </a:rPr>
              <a:t>Settings</a:t>
            </a:r>
            <a:endParaRPr lang="en-US" altLang="zh-CN" dirty="0"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38640" y="5832475"/>
            <a:ext cx="19081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Myriad Pro" panose="020B0503030403020204" pitchFamily="34" charset="0"/>
                <a:cs typeface="Myriad Pro" panose="020B0503030403020204" pitchFamily="34" charset="0"/>
              </a:rPr>
              <a:t>User Management</a:t>
            </a:r>
            <a:endParaRPr lang="en-US" altLang="zh-CN"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  <p:sp>
        <p:nvSpPr>
          <p:cNvPr id="31" name="泪滴形 30"/>
          <p:cNvSpPr/>
          <p:nvPr/>
        </p:nvSpPr>
        <p:spPr>
          <a:xfrm>
            <a:off x="201930" y="376555"/>
            <a:ext cx="635635" cy="610235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C:\Users\Administrator\Desktop\adb\设置.png设置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92545" y="1263015"/>
            <a:ext cx="2425065" cy="431228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图片 9" descr="C:\Users\Administrator\Desktop\adb\用户管理.png用户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80830" y="1260475"/>
            <a:ext cx="2424430" cy="430974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图片 6" descr="C:\Users\Administrator\Desktop\adb\首页.png首页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04875" y="1270000"/>
            <a:ext cx="2419985" cy="4305300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2" name="组合 21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23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/>
        </p:nvSpPr>
        <p:spPr>
          <a:xfrm>
            <a:off x="837565" y="207010"/>
            <a:ext cx="9010015" cy="949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rPr>
              <a:t>Storage and Pick-up</a:t>
            </a:r>
            <a:endParaRPr lang="en-US" altLang="zh-CN">
              <a:latin typeface="Myriad Pro" panose="020B0503030403020204" pitchFamily="34" charset="0"/>
              <a:ea typeface="Myriad Pro" panose="020B0503030403020204" pitchFamily="34" charset="0"/>
              <a:cs typeface="Myriad Pro" panose="020B0503030403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31540" y="1149985"/>
            <a:ext cx="72282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The solution serves </a:t>
            </a:r>
            <a:r>
              <a:rPr lang="en-US" altLang="zh-CN" sz="2400" b="1" dirty="0">
                <a:solidFill>
                  <a:schemeClr val="accent6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regular users</a:t>
            </a:r>
            <a:r>
              <a:rPr lang="en-US" altLang="zh-CN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, such as employees and </a:t>
            </a:r>
            <a:r>
              <a:rPr lang="zh-CN" altLang="en-US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resident</a:t>
            </a:r>
            <a:r>
              <a:rPr lang="en-US" altLang="zh-CN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s, and </a:t>
            </a:r>
            <a:r>
              <a:rPr lang="en-US" altLang="zh-CN" sz="2400" b="1" dirty="0">
                <a:solidFill>
                  <a:schemeClr val="accent6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temporary users</a:t>
            </a:r>
            <a:r>
              <a:rPr lang="en-US" altLang="zh-CN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 like visitors and tourists.</a:t>
            </a:r>
            <a:endParaRPr lang="en-US" altLang="zh-CN" sz="2400" dirty="0"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</a:endParaRPr>
          </a:p>
        </p:txBody>
      </p:sp>
      <p:sp>
        <p:nvSpPr>
          <p:cNvPr id="31" name="泪滴形 30"/>
          <p:cNvSpPr/>
          <p:nvPr/>
        </p:nvSpPr>
        <p:spPr>
          <a:xfrm>
            <a:off x="201930" y="376555"/>
            <a:ext cx="635635" cy="610235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yriad Pro Light" panose="020B0403030403020204" charset="0"/>
              <a:cs typeface="Myriad Pro Light" panose="020B0403030403020204" charset="0"/>
            </a:endParaRPr>
          </a:p>
        </p:txBody>
      </p:sp>
      <p:pic>
        <p:nvPicPr>
          <p:cNvPr id="2" name="图片 1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0552" y="2659380"/>
            <a:ext cx="540000" cy="540000"/>
          </a:xfrm>
          <a:prstGeom prst="rect">
            <a:avLst/>
          </a:prstGeom>
        </p:spPr>
      </p:pic>
      <p:pic>
        <p:nvPicPr>
          <p:cNvPr id="3" name="图片 2" descr="资源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772" y="2659380"/>
            <a:ext cx="529615" cy="5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31540" y="3199130"/>
            <a:ext cx="67526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Regular </a:t>
            </a:r>
            <a:r>
              <a:rPr lang="zh-CN" altLang="en-US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user</a:t>
            </a:r>
            <a:r>
              <a:rPr lang="en-US" altLang="zh-CN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s</a:t>
            </a:r>
            <a:r>
              <a:rPr lang="zh-CN" altLang="en-US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 use </a:t>
            </a:r>
            <a:r>
              <a:rPr lang="en-US" altLang="zh-CN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a certain compartment</a:t>
            </a:r>
            <a:r>
              <a:rPr lang="zh-CN" altLang="en-US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 </a:t>
            </a:r>
            <a:r>
              <a:rPr lang="en-US" altLang="zh-CN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through f</a:t>
            </a:r>
            <a:r>
              <a:rPr lang="zh-CN" altLang="en-US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ac</a:t>
            </a:r>
            <a:r>
              <a:rPr lang="en-US" altLang="zh-CN" sz="2400" dirty="0" err="1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ial</a:t>
            </a:r>
            <a:r>
              <a:rPr lang="zh-CN" altLang="en-US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 </a:t>
            </a:r>
            <a:r>
              <a:rPr lang="en-US" altLang="zh-CN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recognition </a:t>
            </a:r>
            <a:r>
              <a:rPr lang="zh-CN" altLang="en-US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or RFID card </a:t>
            </a:r>
            <a:r>
              <a:rPr lang="en-US" altLang="zh-CN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authentication.</a:t>
            </a:r>
            <a:endParaRPr lang="en-US" altLang="zh-CN" sz="2400" dirty="0"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31540" y="2738755"/>
            <a:ext cx="2239418" cy="4603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400" b="1" dirty="0">
                <a:solidFill>
                  <a:schemeClr val="accent6"/>
                </a:solidFill>
                <a:latin typeface="Myriad Pro" panose="020B0503030403020204" pitchFamily="34" charset="0"/>
                <a:ea typeface="微软雅黑 Light" panose="020B0502040204020203" charset="-122"/>
                <a:cs typeface="Myriad Pro" panose="020B0503030403020204" pitchFamily="34" charset="0"/>
                <a:sym typeface="+mn-ea"/>
              </a:rPr>
              <a:t>Regular U</a:t>
            </a:r>
            <a:r>
              <a:rPr lang="zh-CN" altLang="en-US" sz="2400" b="1" dirty="0">
                <a:solidFill>
                  <a:schemeClr val="accent6"/>
                </a:solidFill>
                <a:latin typeface="Myriad Pro" panose="020B0503030403020204" pitchFamily="34" charset="0"/>
                <a:ea typeface="微软雅黑 Light" panose="020B0502040204020203" charset="-122"/>
                <a:cs typeface="Myriad Pro" panose="020B0503030403020204" pitchFamily="34" charset="0"/>
                <a:sym typeface="+mn-ea"/>
              </a:rPr>
              <a:t>ser</a:t>
            </a:r>
            <a:r>
              <a:rPr lang="en-US" altLang="zh-CN" sz="2400" b="1" dirty="0">
                <a:solidFill>
                  <a:schemeClr val="accent6"/>
                </a:solidFill>
                <a:latin typeface="Myriad Pro" panose="020B0503030403020204" pitchFamily="34" charset="0"/>
                <a:ea typeface="微软雅黑 Light" panose="020B0502040204020203" charset="-122"/>
                <a:cs typeface="Myriad Pro" panose="020B0503030403020204" pitchFamily="34" charset="0"/>
                <a:sym typeface="+mn-ea"/>
              </a:rPr>
              <a:t>s</a:t>
            </a:r>
            <a:endParaRPr lang="zh-CN" altLang="en-US" sz="2400" b="1" dirty="0">
              <a:solidFill>
                <a:schemeClr val="accent6"/>
              </a:solidFill>
              <a:latin typeface="Myriad Pro" panose="020B0503030403020204" pitchFamily="34" charset="0"/>
              <a:ea typeface="微软雅黑 Light" panose="020B0502040204020203" charset="-122"/>
              <a:cs typeface="Myriad Pro" panose="020B0503030403020204" pitchFamily="3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31540" y="4404360"/>
            <a:ext cx="2590165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400" b="1" dirty="0">
                <a:solidFill>
                  <a:schemeClr val="accent6"/>
                </a:solidFill>
                <a:latin typeface="Myriad Pro" panose="020B0503030403020204" pitchFamily="34" charset="0"/>
                <a:ea typeface="微软雅黑 Light" panose="020B0502040204020203" charset="-122"/>
                <a:cs typeface="Myriad Pro" panose="020B0503030403020204" pitchFamily="34" charset="0"/>
                <a:sym typeface="+mn-ea"/>
              </a:rPr>
              <a:t>Tem</a:t>
            </a:r>
            <a:r>
              <a:rPr lang="en-US" altLang="zh-CN" sz="2400" b="1" dirty="0" err="1">
                <a:solidFill>
                  <a:schemeClr val="accent6"/>
                </a:solidFill>
                <a:latin typeface="Myriad Pro" panose="020B0503030403020204" pitchFamily="34" charset="0"/>
                <a:ea typeface="微软雅黑 Light" panose="020B0502040204020203" charset="-122"/>
                <a:cs typeface="Myriad Pro" panose="020B0503030403020204" pitchFamily="34" charset="0"/>
                <a:sym typeface="+mn-ea"/>
              </a:rPr>
              <a:t>porary</a:t>
            </a:r>
            <a:r>
              <a:rPr lang="zh-CN" altLang="en-US" sz="2400" b="1" dirty="0">
                <a:solidFill>
                  <a:schemeClr val="accent6"/>
                </a:solidFill>
                <a:latin typeface="Myriad Pro" panose="020B0503030403020204" pitchFamily="34" charset="0"/>
                <a:ea typeface="微软雅黑 Light" panose="020B0502040204020203" charset="-122"/>
                <a:cs typeface="Myriad Pro" panose="020B0503030403020204" pitchFamily="34" charset="0"/>
                <a:sym typeface="+mn-ea"/>
              </a:rPr>
              <a:t> </a:t>
            </a:r>
            <a:r>
              <a:rPr lang="en-US" altLang="zh-CN" sz="2400" b="1" dirty="0">
                <a:solidFill>
                  <a:schemeClr val="accent6"/>
                </a:solidFill>
                <a:latin typeface="Myriad Pro" panose="020B0503030403020204" pitchFamily="34" charset="0"/>
                <a:ea typeface="微软雅黑 Light" panose="020B0502040204020203" charset="-122"/>
                <a:cs typeface="Myriad Pro" panose="020B0503030403020204" pitchFamily="34" charset="0"/>
                <a:sym typeface="+mn-ea"/>
              </a:rPr>
              <a:t>U</a:t>
            </a:r>
            <a:r>
              <a:rPr lang="zh-CN" altLang="en-US" sz="2400" b="1" dirty="0">
                <a:solidFill>
                  <a:schemeClr val="accent6"/>
                </a:solidFill>
                <a:latin typeface="Myriad Pro" panose="020B0503030403020204" pitchFamily="34" charset="0"/>
                <a:ea typeface="微软雅黑 Light" panose="020B0502040204020203" charset="-122"/>
                <a:cs typeface="Myriad Pro" panose="020B0503030403020204" pitchFamily="34" charset="0"/>
                <a:sym typeface="+mn-ea"/>
              </a:rPr>
              <a:t>ser</a:t>
            </a:r>
            <a:r>
              <a:rPr lang="en-US" altLang="zh-CN" sz="2400" b="1" dirty="0">
                <a:solidFill>
                  <a:schemeClr val="accent6"/>
                </a:solidFill>
                <a:latin typeface="Myriad Pro" panose="020B0503030403020204" pitchFamily="34" charset="0"/>
                <a:ea typeface="微软雅黑 Light" panose="020B0502040204020203" charset="-122"/>
                <a:cs typeface="Myriad Pro" panose="020B0503030403020204" pitchFamily="34" charset="0"/>
                <a:sym typeface="+mn-ea"/>
              </a:rPr>
              <a:t>s</a:t>
            </a:r>
            <a:endParaRPr lang="zh-CN" altLang="en-US" sz="2400" b="1" dirty="0">
              <a:solidFill>
                <a:schemeClr val="accent6"/>
              </a:solidFill>
              <a:latin typeface="Myriad Pro" panose="020B0503030403020204" pitchFamily="34" charset="0"/>
              <a:ea typeface="微软雅黑 Light" panose="020B0502040204020203" charset="-122"/>
              <a:cs typeface="Myriad Pro" panose="020B0503030403020204" pitchFamily="3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31540" y="4904105"/>
            <a:ext cx="838327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Temporary user use a random remaining/available</a:t>
            </a:r>
            <a:r>
              <a:rPr lang="zh-CN" altLang="en-US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 </a:t>
            </a:r>
            <a:r>
              <a:rPr lang="en-US" altLang="zh-CN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compartment</a:t>
            </a:r>
            <a:r>
              <a:rPr lang="zh-CN" altLang="en-US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 </a:t>
            </a:r>
            <a:r>
              <a:rPr lang="en-US" altLang="zh-CN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offering</a:t>
            </a:r>
            <a:r>
              <a:rPr lang="zh-CN" altLang="en-US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 </a:t>
            </a:r>
            <a:r>
              <a:rPr lang="en-US" altLang="zh-CN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face verification. </a:t>
            </a:r>
            <a:endParaRPr lang="en-US" altLang="zh-CN" sz="2400" dirty="0"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i="1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That needs the administrator open the configuration switch</a:t>
            </a:r>
            <a:endParaRPr lang="en-US" altLang="zh-CN" i="1" dirty="0"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  <a:sym typeface="+mn-ea"/>
            </a:endParaRPr>
          </a:p>
        </p:txBody>
      </p:sp>
      <p:pic>
        <p:nvPicPr>
          <p:cNvPr id="11" name="图片 10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2050" y="4364355"/>
            <a:ext cx="540000" cy="540000"/>
          </a:xfrm>
          <a:prstGeom prst="rect">
            <a:avLst/>
          </a:prstGeom>
        </p:spPr>
      </p:pic>
      <p:pic>
        <p:nvPicPr>
          <p:cNvPr id="7" name="图片 6" descr="C:\Users\Administrator\Desktop\adb\首页.png首页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2145" y="1199515"/>
            <a:ext cx="2551430" cy="4535805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2" name="组合 21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23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14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7565" y="156210"/>
            <a:ext cx="7679690" cy="1051560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>
                <a:solidFill>
                  <a:schemeClr val="accent6"/>
                </a:solidFill>
                <a:latin typeface="Myriad Pro" panose="020B0503030403020204" pitchFamily="34" charset="0"/>
                <a:cs typeface="Myriad Pro" panose="020B0503030403020204" pitchFamily="34" charset="0"/>
              </a:rPr>
              <a:t>Operation Process</a:t>
            </a:r>
            <a:endParaRPr lang="en-US" altLang="zh-CN">
              <a:solidFill>
                <a:schemeClr val="accent6"/>
              </a:solidFill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23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5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</p:grpSp>
      <p:pic>
        <p:nvPicPr>
          <p:cNvPr id="3" name="图片 2" descr="临时储物取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90920" y="1676400"/>
            <a:ext cx="1532890" cy="13538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14" h="2132">
                <a:moveTo>
                  <a:pt x="246" y="0"/>
                </a:moveTo>
                <a:lnTo>
                  <a:pt x="2168" y="0"/>
                </a:lnTo>
                <a:cubicBezTo>
                  <a:pt x="2304" y="0"/>
                  <a:pt x="2414" y="110"/>
                  <a:pt x="2414" y="246"/>
                </a:cubicBezTo>
                <a:lnTo>
                  <a:pt x="2414" y="1886"/>
                </a:lnTo>
                <a:cubicBezTo>
                  <a:pt x="2414" y="2022"/>
                  <a:pt x="2304" y="2132"/>
                  <a:pt x="2168" y="2132"/>
                </a:cubicBezTo>
                <a:lnTo>
                  <a:pt x="246" y="2132"/>
                </a:lnTo>
                <a:cubicBezTo>
                  <a:pt x="110" y="2132"/>
                  <a:pt x="0" y="2022"/>
                  <a:pt x="0" y="1886"/>
                </a:cubicBezTo>
                <a:lnTo>
                  <a:pt x="0" y="246"/>
                </a:lnTo>
                <a:cubicBezTo>
                  <a:pt x="0" y="110"/>
                  <a:pt x="110" y="0"/>
                  <a:pt x="246" y="0"/>
                </a:cubicBez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18868" y="1679575"/>
            <a:ext cx="1537970" cy="13474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2" h="2122">
                <a:moveTo>
                  <a:pt x="216" y="0"/>
                </a:moveTo>
                <a:lnTo>
                  <a:pt x="2206" y="0"/>
                </a:lnTo>
                <a:cubicBezTo>
                  <a:pt x="2325" y="0"/>
                  <a:pt x="2422" y="97"/>
                  <a:pt x="2422" y="216"/>
                </a:cubicBezTo>
                <a:lnTo>
                  <a:pt x="2422" y="1906"/>
                </a:lnTo>
                <a:cubicBezTo>
                  <a:pt x="2422" y="2025"/>
                  <a:pt x="2325" y="2122"/>
                  <a:pt x="2206" y="2122"/>
                </a:cubicBezTo>
                <a:lnTo>
                  <a:pt x="216" y="2122"/>
                </a:lnTo>
                <a:cubicBezTo>
                  <a:pt x="97" y="2122"/>
                  <a:pt x="0" y="2025"/>
                  <a:pt x="0" y="1906"/>
                </a:cubicBezTo>
                <a:lnTo>
                  <a:pt x="0" y="216"/>
                </a:lnTo>
                <a:cubicBezTo>
                  <a:pt x="0" y="97"/>
                  <a:pt x="97" y="0"/>
                  <a:pt x="216" y="0"/>
                </a:cubicBez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975" y="1574165"/>
            <a:ext cx="1244600" cy="1833245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2897505" y="1497965"/>
            <a:ext cx="2437130" cy="2007235"/>
          </a:xfrm>
          <a:prstGeom prst="roundRect">
            <a:avLst>
              <a:gd name="adj" fmla="val 11262"/>
            </a:avLst>
          </a:prstGeom>
          <a:noFill/>
          <a:ln w="9525" cmpd="sng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yriad Pro" panose="020B0503030403020204" pitchFamily="34" charset="0"/>
              <a:ea typeface="等线" panose="02010600030101010101" charset="-122"/>
              <a:cs typeface="Myriad Pro" panose="020B0503030403020204" pitchFamily="34" charset="0"/>
            </a:endParaRPr>
          </a:p>
        </p:txBody>
      </p:sp>
      <p:sp>
        <p:nvSpPr>
          <p:cNvPr id="19" name="内容占位符 18"/>
          <p:cNvSpPr>
            <a:spLocks noGrp="1"/>
          </p:cNvSpPr>
          <p:nvPr>
            <p:ph sz="half" idx="1"/>
          </p:nvPr>
        </p:nvSpPr>
        <p:spPr>
          <a:xfrm>
            <a:off x="260481" y="2351404"/>
            <a:ext cx="2434459" cy="521969"/>
          </a:xfrm>
        </p:spPr>
        <p:txBody>
          <a:bodyPr anchor="ctr" anchorCtr="0">
            <a:noAutofit/>
          </a:bodyPr>
          <a:lstStyle/>
          <a:p>
            <a:pPr marL="0" indent="0" algn="r">
              <a:buNone/>
            </a:pPr>
            <a:r>
              <a:rPr lang="en-US" altLang="zh-CN" sz="2000" dirty="0">
                <a:solidFill>
                  <a:schemeClr val="accent6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rPr>
              <a:t>Storage:</a:t>
            </a:r>
            <a:endParaRPr lang="en-US" altLang="zh-CN" sz="2000" dirty="0">
              <a:solidFill>
                <a:schemeClr val="accent6"/>
              </a:solidFill>
              <a:latin typeface="Myriad Pro" panose="020B0503030403020204" pitchFamily="34" charset="0"/>
              <a:ea typeface="等线" panose="02010600030101010101" charset="-122"/>
              <a:cs typeface="Myriad Pro" panose="020B0503030403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78785" y="2378075"/>
            <a:ext cx="1198245" cy="3752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rPr>
              <a:t>Click Storage</a:t>
            </a:r>
            <a:endParaRPr lang="en-US" altLang="zh-CN" sz="1200" dirty="0">
              <a:latin typeface="Myriad Pro" panose="020B0503030403020204" pitchFamily="34" charset="0"/>
              <a:ea typeface="等线" panose="02010600030101010101" charset="-122"/>
              <a:cs typeface="Myriad Pro" panose="020B0503030403020204" pitchFamily="34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737860" y="1497965"/>
            <a:ext cx="2239010" cy="2007235"/>
          </a:xfrm>
          <a:prstGeom prst="roundRect">
            <a:avLst>
              <a:gd name="adj" fmla="val 11262"/>
            </a:avLst>
          </a:prstGeom>
          <a:noFill/>
          <a:ln w="9525" cmpd="sng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yriad Pro" panose="020B0503030403020204" pitchFamily="34" charset="0"/>
              <a:ea typeface="等线" panose="02010600030101010101" charset="-122"/>
              <a:cs typeface="Myriad Pro" panose="020B0503030403020204" pitchFamily="34" charset="0"/>
            </a:endParaRPr>
          </a:p>
        </p:txBody>
      </p:sp>
      <p:sp>
        <p:nvSpPr>
          <p:cNvPr id="10" name="内容占位符 3"/>
          <p:cNvSpPr>
            <a:spLocks noGrp="1"/>
          </p:cNvSpPr>
          <p:nvPr/>
        </p:nvSpPr>
        <p:spPr>
          <a:xfrm>
            <a:off x="5783580" y="3131820"/>
            <a:ext cx="2193290" cy="351790"/>
          </a:xfrm>
          <a:prstGeom prst="rect">
            <a:avLst/>
          </a:prstGeom>
        </p:spPr>
        <p:txBody>
          <a:bodyPr vert="horz" lIns="101600" tIns="0" rIns="82550" bIns="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0" b="0" i="0" u="none" strike="noStrike" kern="1200" cap="none" spc="150" normalizeH="0" baseline="0" noProof="1" dirty="0">
                <a:solidFill>
                  <a:srgbClr val="474A4F"/>
                </a:solidFill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fr-FR" sz="1100" spc="0" dirty="0"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rPr>
              <a:t>Face </a:t>
            </a:r>
            <a:r>
              <a:rPr lang="en-US" altLang="fr-FR" sz="1100" spc="0" dirty="0">
                <a:solidFill>
                  <a:srgbClr val="474A4F"/>
                </a:solidFill>
                <a:uFillTx/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rPr>
              <a:t>Registration</a:t>
            </a:r>
            <a:endParaRPr lang="en-US" altLang="fr-FR" sz="1100" spc="0" dirty="0">
              <a:solidFill>
                <a:srgbClr val="474A4F"/>
              </a:solidFill>
              <a:uFillTx/>
              <a:latin typeface="Myriad Pro" panose="020B0503030403020204" pitchFamily="34" charset="0"/>
              <a:ea typeface="Myriad Pro" panose="020B0503030403020204" pitchFamily="34" charset="0"/>
              <a:cs typeface="Myriad Pro" panose="020B0503030403020204" pitchFamily="3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8368348" y="1497965"/>
            <a:ext cx="2239010" cy="2007235"/>
          </a:xfrm>
          <a:prstGeom prst="roundRect">
            <a:avLst>
              <a:gd name="adj" fmla="val 11262"/>
            </a:avLst>
          </a:prstGeom>
          <a:noFill/>
          <a:ln w="9525" cmpd="sng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yriad Pro" panose="020B0503030403020204" pitchFamily="34" charset="0"/>
              <a:ea typeface="等线" panose="02010600030101010101" charset="-122"/>
              <a:cs typeface="Myriad Pro" panose="020B0503030403020204" pitchFamily="34" charset="0"/>
            </a:endParaRPr>
          </a:p>
        </p:txBody>
      </p:sp>
      <p:sp>
        <p:nvSpPr>
          <p:cNvPr id="11" name="内容占位符 3"/>
          <p:cNvSpPr>
            <a:spLocks noGrp="1"/>
          </p:cNvSpPr>
          <p:nvPr/>
        </p:nvSpPr>
        <p:spPr>
          <a:xfrm>
            <a:off x="8263255" y="3110985"/>
            <a:ext cx="2417446" cy="351790"/>
          </a:xfrm>
          <a:prstGeom prst="rect">
            <a:avLst/>
          </a:prstGeom>
        </p:spPr>
        <p:txBody>
          <a:bodyPr vert="horz" lIns="101600" tIns="0" rIns="82550" bIns="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0" b="0" i="0" u="none" strike="noStrike" kern="1200" cap="none" spc="150" normalizeH="0" baseline="0" noProof="1" dirty="0">
                <a:solidFill>
                  <a:srgbClr val="474A4F"/>
                </a:solidFill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fr-FR" sz="1100" spc="0" dirty="0"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rPr>
              <a:t>The Locker is opened.</a:t>
            </a:r>
            <a:endParaRPr lang="en-US" altLang="fr-FR" sz="1100" dirty="0">
              <a:latin typeface="Myriad Pro" panose="020B0503030403020204" pitchFamily="34" charset="0"/>
              <a:ea typeface="Myriad Pro" panose="020B0503030403020204" pitchFamily="34" charset="0"/>
              <a:cs typeface="Myriad Pro" panose="020B0503030403020204" pitchFamily="34" charset="0"/>
            </a:endParaRPr>
          </a:p>
        </p:txBody>
      </p:sp>
      <p:pic>
        <p:nvPicPr>
          <p:cNvPr id="28" name="图片 27" descr="临时储物取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90920" y="4010025"/>
            <a:ext cx="1532890" cy="13538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14" h="2132">
                <a:moveTo>
                  <a:pt x="246" y="0"/>
                </a:moveTo>
                <a:lnTo>
                  <a:pt x="2168" y="0"/>
                </a:lnTo>
                <a:cubicBezTo>
                  <a:pt x="2304" y="0"/>
                  <a:pt x="2414" y="110"/>
                  <a:pt x="2414" y="246"/>
                </a:cubicBezTo>
                <a:lnTo>
                  <a:pt x="2414" y="1886"/>
                </a:lnTo>
                <a:cubicBezTo>
                  <a:pt x="2414" y="2022"/>
                  <a:pt x="2304" y="2132"/>
                  <a:pt x="2168" y="2132"/>
                </a:cubicBezTo>
                <a:lnTo>
                  <a:pt x="246" y="2132"/>
                </a:lnTo>
                <a:cubicBezTo>
                  <a:pt x="110" y="2132"/>
                  <a:pt x="0" y="2022"/>
                  <a:pt x="0" y="1886"/>
                </a:cubicBezTo>
                <a:lnTo>
                  <a:pt x="0" y="246"/>
                </a:lnTo>
                <a:cubicBezTo>
                  <a:pt x="0" y="110"/>
                  <a:pt x="110" y="0"/>
                  <a:pt x="246" y="0"/>
                </a:cubicBezTo>
                <a:close/>
              </a:path>
            </a:pathLst>
          </a:cu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18868" y="4013200"/>
            <a:ext cx="1537970" cy="13474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2" h="2122">
                <a:moveTo>
                  <a:pt x="216" y="0"/>
                </a:moveTo>
                <a:lnTo>
                  <a:pt x="2206" y="0"/>
                </a:lnTo>
                <a:cubicBezTo>
                  <a:pt x="2325" y="0"/>
                  <a:pt x="2422" y="97"/>
                  <a:pt x="2422" y="216"/>
                </a:cubicBezTo>
                <a:lnTo>
                  <a:pt x="2422" y="1906"/>
                </a:lnTo>
                <a:cubicBezTo>
                  <a:pt x="2422" y="2025"/>
                  <a:pt x="2325" y="2122"/>
                  <a:pt x="2206" y="2122"/>
                </a:cubicBezTo>
                <a:lnTo>
                  <a:pt x="216" y="2122"/>
                </a:lnTo>
                <a:cubicBezTo>
                  <a:pt x="97" y="2122"/>
                  <a:pt x="0" y="2025"/>
                  <a:pt x="0" y="1906"/>
                </a:cubicBezTo>
                <a:lnTo>
                  <a:pt x="0" y="216"/>
                </a:lnTo>
                <a:cubicBezTo>
                  <a:pt x="0" y="97"/>
                  <a:pt x="97" y="0"/>
                  <a:pt x="216" y="0"/>
                </a:cubicBezTo>
                <a:close/>
              </a:path>
            </a:pathLst>
          </a:cu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975" y="3907790"/>
            <a:ext cx="1244600" cy="1833245"/>
          </a:xfrm>
          <a:prstGeom prst="rect">
            <a:avLst/>
          </a:prstGeom>
        </p:spPr>
      </p:pic>
      <p:sp>
        <p:nvSpPr>
          <p:cNvPr id="45" name="圆角矩形 44"/>
          <p:cNvSpPr/>
          <p:nvPr/>
        </p:nvSpPr>
        <p:spPr>
          <a:xfrm>
            <a:off x="2897505" y="3831590"/>
            <a:ext cx="2437130" cy="2007235"/>
          </a:xfrm>
          <a:prstGeom prst="roundRect">
            <a:avLst>
              <a:gd name="adj" fmla="val 11262"/>
            </a:avLst>
          </a:prstGeom>
          <a:noFill/>
          <a:ln w="9525" cmpd="sng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yriad Pro" panose="020B0503030403020204" pitchFamily="34" charset="0"/>
              <a:ea typeface="等线" panose="02010600030101010101" charset="-122"/>
              <a:cs typeface="Myriad Pro" panose="020B0503030403020204" pitchFamily="34" charset="0"/>
            </a:endParaRPr>
          </a:p>
        </p:txBody>
      </p:sp>
      <p:sp>
        <p:nvSpPr>
          <p:cNvPr id="46" name="内容占位符 3"/>
          <p:cNvSpPr>
            <a:spLocks noGrp="1"/>
          </p:cNvSpPr>
          <p:nvPr/>
        </p:nvSpPr>
        <p:spPr>
          <a:xfrm>
            <a:off x="455930" y="4614808"/>
            <a:ext cx="2239010" cy="441434"/>
          </a:xfrm>
          <a:prstGeom prst="rect">
            <a:avLst/>
          </a:prstGeom>
        </p:spPr>
        <p:txBody>
          <a:bodyPr vert="horz" lIns="101600" tIns="0" rIns="82550" bIns="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0" b="0" i="0" u="none" strike="noStrike" kern="1200" cap="none" spc="150" normalizeH="0" baseline="0" noProof="1" dirty="0">
                <a:solidFill>
                  <a:srgbClr val="474A4F"/>
                </a:solidFill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2000" spc="0" dirty="0">
                <a:solidFill>
                  <a:schemeClr val="accent6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rPr>
              <a:t>Pick-up:</a:t>
            </a:r>
            <a:endParaRPr lang="en-US" altLang="zh-CN" sz="2000" spc="0" dirty="0">
              <a:solidFill>
                <a:schemeClr val="accent6"/>
              </a:solidFill>
              <a:latin typeface="Myriad Pro" panose="020B0503030403020204" pitchFamily="34" charset="0"/>
              <a:ea typeface="等线" panose="02010600030101010101" charset="-122"/>
              <a:cs typeface="Myriad Pro" panose="020B0503030403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978785" y="4711700"/>
            <a:ext cx="1198245" cy="3752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rPr>
              <a:t>Click  Pick-up</a:t>
            </a:r>
            <a:endParaRPr lang="en-US" altLang="zh-CN" sz="1200" dirty="0">
              <a:latin typeface="Myriad Pro" panose="020B0503030403020204" pitchFamily="34" charset="0"/>
              <a:ea typeface="等线" panose="02010600030101010101" charset="-122"/>
              <a:cs typeface="Myriad Pro" panose="020B0503030403020204" pitchFamily="34" charset="0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5737860" y="3831590"/>
            <a:ext cx="2239010" cy="2007235"/>
          </a:xfrm>
          <a:prstGeom prst="roundRect">
            <a:avLst>
              <a:gd name="adj" fmla="val 11262"/>
            </a:avLst>
          </a:prstGeom>
          <a:noFill/>
          <a:ln w="9525" cmpd="sng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yriad Pro" panose="020B0503030403020204" pitchFamily="34" charset="0"/>
              <a:ea typeface="等线" panose="02010600030101010101" charset="-122"/>
              <a:cs typeface="Myriad Pro" panose="020B0503030403020204" pitchFamily="34" charset="0"/>
            </a:endParaRPr>
          </a:p>
        </p:txBody>
      </p:sp>
      <p:sp>
        <p:nvSpPr>
          <p:cNvPr id="49" name="内容占位符 3"/>
          <p:cNvSpPr>
            <a:spLocks noGrp="1"/>
          </p:cNvSpPr>
          <p:nvPr/>
        </p:nvSpPr>
        <p:spPr>
          <a:xfrm>
            <a:off x="5783580" y="5465445"/>
            <a:ext cx="2147570" cy="351790"/>
          </a:xfrm>
          <a:prstGeom prst="rect">
            <a:avLst/>
          </a:prstGeom>
        </p:spPr>
        <p:txBody>
          <a:bodyPr vert="horz" lIns="101600" tIns="0" rIns="82550" bIns="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0" b="0" i="0" u="none" strike="noStrike" kern="1200" cap="none" spc="150" normalizeH="0" baseline="0" noProof="1" dirty="0">
                <a:solidFill>
                  <a:srgbClr val="474A4F"/>
                </a:solidFill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fr-FR" sz="1100" spc="0"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  <a:sym typeface="+mn-ea"/>
              </a:rPr>
              <a:t>Facial Recognition</a:t>
            </a:r>
            <a:endParaRPr lang="en-US" altLang="fr-FR" sz="1100" spc="0">
              <a:latin typeface="Myriad Pro" panose="020B0503030403020204" pitchFamily="34" charset="0"/>
              <a:ea typeface="Myriad Pro" panose="020B0503030403020204" pitchFamily="34" charset="0"/>
              <a:cs typeface="Myriad Pro" panose="020B0503030403020204" pitchFamily="34" charset="0"/>
              <a:sym typeface="+mn-ea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8368348" y="3831590"/>
            <a:ext cx="2239010" cy="2007235"/>
          </a:xfrm>
          <a:prstGeom prst="roundRect">
            <a:avLst>
              <a:gd name="adj" fmla="val 11262"/>
            </a:avLst>
          </a:prstGeom>
          <a:noFill/>
          <a:ln w="9525" cmpd="sng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yriad Pro" panose="020B0503030403020204" pitchFamily="34" charset="0"/>
              <a:ea typeface="等线" panose="02010600030101010101" charset="-122"/>
              <a:cs typeface="Myriad Pro" panose="020B0503030403020204" pitchFamily="34" charset="0"/>
            </a:endParaRPr>
          </a:p>
        </p:txBody>
      </p:sp>
      <p:sp>
        <p:nvSpPr>
          <p:cNvPr id="51" name="内容占位符 3"/>
          <p:cNvSpPr>
            <a:spLocks noGrp="1"/>
          </p:cNvSpPr>
          <p:nvPr/>
        </p:nvSpPr>
        <p:spPr>
          <a:xfrm>
            <a:off x="8176577" y="5444609"/>
            <a:ext cx="2524515" cy="351790"/>
          </a:xfrm>
          <a:prstGeom prst="rect">
            <a:avLst/>
          </a:prstGeom>
        </p:spPr>
        <p:txBody>
          <a:bodyPr vert="horz" lIns="101600" tIns="0" rIns="82550" bIns="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0" b="0" i="0" u="none" strike="noStrike" kern="1200" cap="none" spc="150" normalizeH="0" baseline="0" noProof="1" dirty="0">
                <a:solidFill>
                  <a:srgbClr val="474A4F"/>
                </a:solidFill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en-US" altLang="fr-FR" sz="1100" spc="0"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  <a:sym typeface="+mn-ea"/>
              </a:rPr>
              <a:t>The Locker is opened.</a:t>
            </a:r>
            <a:endParaRPr lang="en-US" altLang="fr-FR" sz="1100" spc="0">
              <a:latin typeface="Myriad Pro" panose="020B0503030403020204" pitchFamily="34" charset="0"/>
              <a:ea typeface="Myriad Pro" panose="020B0503030403020204" pitchFamily="34" charset="0"/>
              <a:cs typeface="Myriad Pro" panose="020B0503030403020204" pitchFamily="34" charset="0"/>
              <a:sym typeface="+mn-ea"/>
            </a:endParaRPr>
          </a:p>
        </p:txBody>
      </p:sp>
      <p:cxnSp>
        <p:nvCxnSpPr>
          <p:cNvPr id="52" name="直接箭头连接符 51"/>
          <p:cNvCxnSpPr>
            <a:stCxn id="12" idx="3"/>
            <a:endCxn id="21" idx="1"/>
          </p:cNvCxnSpPr>
          <p:nvPr/>
        </p:nvCxnSpPr>
        <p:spPr>
          <a:xfrm>
            <a:off x="5334635" y="2501900"/>
            <a:ext cx="403225" cy="0"/>
          </a:xfrm>
          <a:prstGeom prst="straightConnector1">
            <a:avLst/>
          </a:prstGeom>
          <a:ln w="254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7974965" y="2501900"/>
            <a:ext cx="403225" cy="0"/>
          </a:xfrm>
          <a:prstGeom prst="straightConnector1">
            <a:avLst/>
          </a:prstGeom>
          <a:ln w="254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5334635" y="4835525"/>
            <a:ext cx="403225" cy="0"/>
          </a:xfrm>
          <a:prstGeom prst="straightConnector1">
            <a:avLst/>
          </a:prstGeom>
          <a:ln w="25400">
            <a:solidFill>
              <a:srgbClr val="75B74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7974965" y="4835525"/>
            <a:ext cx="403225" cy="0"/>
          </a:xfrm>
          <a:prstGeom prst="straightConnector1">
            <a:avLst/>
          </a:prstGeom>
          <a:ln w="25400">
            <a:solidFill>
              <a:srgbClr val="75B74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 descr="E:\01 储物柜\带外壳首页newest-.png带外壳首页newest-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93223" y="1507490"/>
            <a:ext cx="1071245" cy="1988185"/>
          </a:xfrm>
          <a:prstGeom prst="rect">
            <a:avLst/>
          </a:prstGeom>
        </p:spPr>
      </p:pic>
      <p:pic>
        <p:nvPicPr>
          <p:cNvPr id="31" name="图片 30" descr="E:\01 储物柜\带外壳首页newest-.png带外壳首页newest-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93223" y="3828415"/>
            <a:ext cx="1071245" cy="1988185"/>
          </a:xfrm>
          <a:prstGeom prst="rect">
            <a:avLst/>
          </a:prstGeom>
        </p:spPr>
      </p:pic>
      <p:sp>
        <p:nvSpPr>
          <p:cNvPr id="35" name="泪滴形 34"/>
          <p:cNvSpPr/>
          <p:nvPr/>
        </p:nvSpPr>
        <p:spPr>
          <a:xfrm>
            <a:off x="201930" y="376555"/>
            <a:ext cx="635635" cy="610235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837565" y="207010"/>
            <a:ext cx="5937885" cy="949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rPr>
              <a:t>Settings</a:t>
            </a:r>
            <a:endParaRPr lang="en-US" altLang="zh-CN">
              <a:latin typeface="Myriad Pro" panose="020B0503030403020204" pitchFamily="34" charset="0"/>
              <a:ea typeface="Myriad Pro" panose="020B0503030403020204" pitchFamily="34" charset="0"/>
              <a:cs typeface="Myriad Pro" panose="020B0503030403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08252" y="1998662"/>
            <a:ext cx="30276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Tx/>
              <a:buAutoNum type="arabicPeriod"/>
            </a:pPr>
            <a:r>
              <a:rPr lang="en-US" altLang="zh-CN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User management</a:t>
            </a:r>
            <a:endParaRPr lang="en-US" altLang="zh-CN" sz="2400" dirty="0"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  <a:sym typeface="+mn-ea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Tx/>
              <a:buAutoNum type="arabicPeriod"/>
            </a:pPr>
            <a:r>
              <a:rPr lang="en-US" altLang="zh-CN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AD Management</a:t>
            </a:r>
            <a:endParaRPr lang="en-US" altLang="zh-CN" sz="2400" dirty="0"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  <a:sym typeface="+mn-ea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Tx/>
              <a:buAutoNum type="arabicPeriod"/>
            </a:pPr>
            <a:r>
              <a:rPr lang="en-US" altLang="zh-CN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Device Settings</a:t>
            </a:r>
            <a:endParaRPr lang="en-US" altLang="zh-CN" sz="2400" dirty="0"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  <a:sym typeface="+mn-ea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Tx/>
              <a:buAutoNum type="arabicPeriod"/>
            </a:pPr>
            <a:r>
              <a:rPr lang="en-US" altLang="zh-CN" sz="24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Unlocking the locks</a:t>
            </a:r>
            <a:endParaRPr lang="en-US" altLang="zh-CN" sz="2400" dirty="0"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Tx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Record</a:t>
            </a:r>
            <a:endParaRPr lang="en-US" altLang="zh-CN" sz="2400" dirty="0">
              <a:solidFill>
                <a:schemeClr val="tx1"/>
              </a:solidFill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</a:endParaRPr>
          </a:p>
        </p:txBody>
      </p:sp>
      <p:sp>
        <p:nvSpPr>
          <p:cNvPr id="31" name="泪滴形 30"/>
          <p:cNvSpPr/>
          <p:nvPr/>
        </p:nvSpPr>
        <p:spPr>
          <a:xfrm>
            <a:off x="201930" y="376555"/>
            <a:ext cx="635635" cy="610235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C:\Users\Administrator\Desktop\adb\01.png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536315" y="549275"/>
            <a:ext cx="3423285" cy="6086475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2" name="组合 21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23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3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5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</p:grpSp>
      <p:sp>
        <p:nvSpPr>
          <p:cNvPr id="6" name="椭圆 5"/>
          <p:cNvSpPr/>
          <p:nvPr/>
        </p:nvSpPr>
        <p:spPr>
          <a:xfrm>
            <a:off x="2994025" y="4899660"/>
            <a:ext cx="349250" cy="3492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7" name="椭圆 6"/>
          <p:cNvSpPr/>
          <p:nvPr/>
        </p:nvSpPr>
        <p:spPr>
          <a:xfrm>
            <a:off x="2994025" y="2496185"/>
            <a:ext cx="349250" cy="3492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8" name="椭圆 7"/>
          <p:cNvSpPr/>
          <p:nvPr/>
        </p:nvSpPr>
        <p:spPr>
          <a:xfrm>
            <a:off x="2994025" y="1528445"/>
            <a:ext cx="349250" cy="3492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0" name="椭圆 9"/>
          <p:cNvSpPr/>
          <p:nvPr/>
        </p:nvSpPr>
        <p:spPr>
          <a:xfrm>
            <a:off x="2994025" y="2012315"/>
            <a:ext cx="349250" cy="3492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3" name="椭圆 12"/>
          <p:cNvSpPr/>
          <p:nvPr/>
        </p:nvSpPr>
        <p:spPr>
          <a:xfrm>
            <a:off x="2994025" y="1044575"/>
            <a:ext cx="349250" cy="3492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837565" y="332105"/>
            <a:ext cx="8421370" cy="70040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rPr>
              <a:t>User Management</a:t>
            </a:r>
            <a:endParaRPr lang="en-US" altLang="zh-CN">
              <a:latin typeface="Myriad Pro" panose="020B0503030403020204" pitchFamily="34" charset="0"/>
              <a:ea typeface="Myriad Pro" panose="020B0503030403020204" pitchFamily="34" charset="0"/>
              <a:cs typeface="Myriad Pro" panose="020B0503030403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52627" y="2841942"/>
            <a:ext cx="4441190" cy="216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User ID</a:t>
            </a:r>
            <a:endParaRPr lang="en-US" altLang="zh-CN" dirty="0">
              <a:solidFill>
                <a:schemeClr val="tx1"/>
              </a:solidFill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User Name</a:t>
            </a:r>
            <a:endParaRPr lang="en-US" altLang="zh-CN" dirty="0">
              <a:solidFill>
                <a:schemeClr val="tx1"/>
              </a:solidFill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Card No</a:t>
            </a:r>
            <a:endParaRPr lang="en-US" altLang="zh-CN" dirty="0">
              <a:solidFill>
                <a:schemeClr val="tx1"/>
              </a:solidFill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Lock ID</a:t>
            </a:r>
            <a:endParaRPr lang="en-US" altLang="zh-CN" dirty="0">
              <a:solidFill>
                <a:schemeClr val="tx1"/>
              </a:solidFill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User Type: Normal User and Administrator</a:t>
            </a:r>
            <a:endParaRPr lang="en-US" altLang="zh-CN" dirty="0">
              <a:solidFill>
                <a:schemeClr val="tx1"/>
              </a:solidFill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</a:endParaRPr>
          </a:p>
        </p:txBody>
      </p:sp>
      <p:sp>
        <p:nvSpPr>
          <p:cNvPr id="31" name="泪滴形 30"/>
          <p:cNvSpPr/>
          <p:nvPr/>
        </p:nvSpPr>
        <p:spPr>
          <a:xfrm>
            <a:off x="201930" y="376555"/>
            <a:ext cx="635635" cy="610235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C:\Users\Administrator\Desktop\adb\01.png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06705" y="1189990"/>
            <a:ext cx="3077845" cy="547243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4" name="图片 13" descr="C:\Users\Administrator\Desktop\adb\01.png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84270" y="1190625"/>
            <a:ext cx="3077845" cy="5471160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2" name="组合 21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23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3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911296" y="331788"/>
            <a:ext cx="4147820" cy="70040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rPr>
              <a:t>AD Management</a:t>
            </a:r>
            <a:endParaRPr lang="en-US" altLang="zh-CN">
              <a:latin typeface="Myriad Pro" panose="020B0503030403020204" pitchFamily="34" charset="0"/>
              <a:ea typeface="Myriad Pro" panose="020B0503030403020204" pitchFamily="34" charset="0"/>
              <a:cs typeface="Myriad Pro" panose="020B0503030403020204" pitchFamily="34" charset="0"/>
            </a:endParaRPr>
          </a:p>
        </p:txBody>
      </p:sp>
      <p:pic>
        <p:nvPicPr>
          <p:cNvPr id="8" name="图片 7" descr="C:\Users\Administrator\Desktop\adb\ad1.pngad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8278817" y="1152000"/>
            <a:ext cx="2859405" cy="16097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06975" y="3520440"/>
            <a:ext cx="6149975" cy="142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sz="2000" dirty="0">
                <a:solidFill>
                  <a:schemeClr val="accent6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The software </a:t>
            </a:r>
            <a:r>
              <a:rPr lang="en-US" altLang="zh-CN" sz="2000" dirty="0">
                <a:solidFill>
                  <a:schemeClr val="tx1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supports pictures and videos mixed playback,  each picture is displayed for 5 seconds. </a:t>
            </a:r>
            <a:endParaRPr lang="en-US" altLang="zh-CN" sz="2000" dirty="0">
              <a:solidFill>
                <a:schemeClr val="tx1"/>
              </a:solidFill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sz="2000" dirty="0">
                <a:solidFill>
                  <a:schemeClr val="tx1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It is perfectly compatible with 16:9 picture or video advertisements.</a:t>
            </a:r>
            <a:endParaRPr lang="en-US" altLang="zh-CN" sz="2000" dirty="0">
              <a:solidFill>
                <a:schemeClr val="tx1"/>
              </a:solidFill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</a:endParaRPr>
          </a:p>
        </p:txBody>
      </p:sp>
      <p:sp>
        <p:nvSpPr>
          <p:cNvPr id="31" name="泪滴形 30"/>
          <p:cNvSpPr/>
          <p:nvPr/>
        </p:nvSpPr>
        <p:spPr>
          <a:xfrm>
            <a:off x="201930" y="376555"/>
            <a:ext cx="635635" cy="610235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C:\Users\Administrator\Desktop\adb\ad2.pngad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5006662" y="1152000"/>
            <a:ext cx="2795905" cy="1571625"/>
          </a:xfrm>
          <a:prstGeom prst="rect">
            <a:avLst/>
          </a:prstGeom>
        </p:spPr>
      </p:pic>
      <p:pic>
        <p:nvPicPr>
          <p:cNvPr id="3" name="图片 2" descr="0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45260" y="1146810"/>
            <a:ext cx="3078480" cy="5472430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2" name="组合 21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23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C:/Users/ADMINI~1/AppData/Local/Temp/picturecompress_20210322142736/output_3.jpgoutput_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15"/>
          <p:cNvSpPr/>
          <p:nvPr/>
        </p:nvSpPr>
        <p:spPr>
          <a:xfrm>
            <a:off x="0" y="-747"/>
            <a:ext cx="12192000" cy="685847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9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" panose="020B0503030403020204" pitchFamily="34" charset="0"/>
              <a:ea typeface="等线" panose="02010600030101010101" charset="-122"/>
              <a:cs typeface="Myriad Pro" panose="020B0503030403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23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2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4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04620" y="2190115"/>
            <a:ext cx="2717800" cy="1812290"/>
            <a:chOff x="2160" y="3303"/>
            <a:chExt cx="4280" cy="2854"/>
          </a:xfrm>
        </p:grpSpPr>
        <p:sp>
          <p:nvSpPr>
            <p:cNvPr id="41" name="文本框 40"/>
            <p:cNvSpPr txBox="1"/>
            <p:nvPr/>
          </p:nvSpPr>
          <p:spPr>
            <a:xfrm>
              <a:off x="2160" y="4947"/>
              <a:ext cx="4280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rPr>
                <a:t>Contents</a:t>
              </a:r>
              <a:endPara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endParaRPr>
            </a:p>
          </p:txBody>
        </p:sp>
        <p:pic>
          <p:nvPicPr>
            <p:cNvPr id="63" name="图片 62" descr="目录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2" y="3303"/>
              <a:ext cx="1701" cy="1701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4320858" y="1525905"/>
            <a:ext cx="7308532" cy="3140710"/>
            <a:chOff x="6805" y="1534"/>
            <a:chExt cx="11509" cy="4946"/>
          </a:xfrm>
        </p:grpSpPr>
        <p:sp>
          <p:nvSpPr>
            <p:cNvPr id="12" name="文本框 11"/>
            <p:cNvSpPr txBox="1"/>
            <p:nvPr/>
          </p:nvSpPr>
          <p:spPr>
            <a:xfrm>
              <a:off x="8716" y="1748"/>
              <a:ext cx="735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rPr>
                <a:t>Solution Introduction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6811" y="1534"/>
              <a:ext cx="1504" cy="1252"/>
              <a:chOff x="7363" y="2010"/>
              <a:chExt cx="1504" cy="1252"/>
            </a:xfrm>
          </p:grpSpPr>
          <p:grpSp>
            <p:nvGrpSpPr>
              <p:cNvPr id="5" name="组合 4"/>
              <p:cNvGrpSpPr/>
              <p:nvPr userDrawn="1"/>
            </p:nvGrpSpPr>
            <p:grpSpPr>
              <a:xfrm>
                <a:off x="7363" y="2010"/>
                <a:ext cx="1505" cy="1252"/>
                <a:chOff x="1681" y="1167"/>
                <a:chExt cx="1505" cy="1252"/>
              </a:xfrm>
            </p:grpSpPr>
            <p:sp>
              <p:nvSpPr>
                <p:cNvPr id="16" name="菱形 15"/>
                <p:cNvSpPr/>
                <p:nvPr userDrawn="1"/>
              </p:nvSpPr>
              <p:spPr>
                <a:xfrm>
                  <a:off x="1681" y="1167"/>
                  <a:ext cx="1252" cy="1252"/>
                </a:xfrm>
                <a:prstGeom prst="diamond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Myriad Pro" panose="020B0503030403020204" pitchFamily="34" charset="0"/>
                    <a:cs typeface="Myriad Pro" panose="020B0503030403020204" pitchFamily="34" charset="0"/>
                  </a:endParaRPr>
                </a:p>
              </p:txBody>
            </p:sp>
            <p:sp>
              <p:nvSpPr>
                <p:cNvPr id="6" name="菱形 5"/>
                <p:cNvSpPr/>
                <p:nvPr userDrawn="1"/>
              </p:nvSpPr>
              <p:spPr>
                <a:xfrm>
                  <a:off x="2190" y="1294"/>
                  <a:ext cx="997" cy="997"/>
                </a:xfrm>
                <a:prstGeom prst="diamond">
                  <a:avLst/>
                </a:prstGeom>
                <a:noFill/>
                <a:ln>
                  <a:solidFill>
                    <a:schemeClr val="accent6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Myriad Pro" panose="020B0503030403020204" pitchFamily="34" charset="0"/>
                    <a:cs typeface="Myriad Pro" panose="020B0503030403020204" pitchFamily="34" charset="0"/>
                  </a:endParaRPr>
                </a:p>
              </p:txBody>
            </p:sp>
          </p:grpSp>
          <p:sp>
            <p:nvSpPr>
              <p:cNvPr id="33" name="文本框 32"/>
              <p:cNvSpPr txBox="1"/>
              <p:nvPr/>
            </p:nvSpPr>
            <p:spPr>
              <a:xfrm>
                <a:off x="7712" y="2140"/>
                <a:ext cx="571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>
                    <a:solidFill>
                      <a:schemeClr val="bg1"/>
                    </a:solidFill>
                    <a:latin typeface="Myriad Pro" panose="020B0503030403020204" pitchFamily="34" charset="0"/>
                    <a:ea typeface="思源黑体 CN Bold" panose="020B0800000000000000" charset="-122"/>
                    <a:cs typeface="Myriad Pro" panose="020B0503030403020204" pitchFamily="34" charset="0"/>
                  </a:rPr>
                  <a:t>1</a:t>
                </a:r>
                <a:endParaRPr lang="en-US" altLang="zh-CN" sz="3200" b="1">
                  <a:solidFill>
                    <a:schemeClr val="bg1"/>
                  </a:solidFill>
                  <a:latin typeface="Myriad Pro" panose="020B0503030403020204" pitchFamily="34" charset="0"/>
                  <a:ea typeface="思源黑体 CN Bold" panose="020B0800000000000000" charset="-122"/>
                  <a:cs typeface="Myriad Pro" panose="020B0503030403020204" pitchFamily="34" charset="0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6805" y="3381"/>
              <a:ext cx="1505" cy="1252"/>
              <a:chOff x="7363" y="2010"/>
              <a:chExt cx="1505" cy="1252"/>
            </a:xfrm>
          </p:grpSpPr>
          <p:grpSp>
            <p:nvGrpSpPr>
              <p:cNvPr id="49" name="组合 48"/>
              <p:cNvGrpSpPr/>
              <p:nvPr userDrawn="1"/>
            </p:nvGrpSpPr>
            <p:grpSpPr>
              <a:xfrm>
                <a:off x="7363" y="2010"/>
                <a:ext cx="1505" cy="1252"/>
                <a:chOff x="1681" y="1167"/>
                <a:chExt cx="1505" cy="1252"/>
              </a:xfrm>
            </p:grpSpPr>
            <p:sp>
              <p:nvSpPr>
                <p:cNvPr id="50" name="菱形 49"/>
                <p:cNvSpPr/>
                <p:nvPr userDrawn="1"/>
              </p:nvSpPr>
              <p:spPr>
                <a:xfrm>
                  <a:off x="1681" y="1167"/>
                  <a:ext cx="1252" cy="1252"/>
                </a:xfrm>
                <a:prstGeom prst="diamond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Myriad Pro" panose="020B0503030403020204" pitchFamily="34" charset="0"/>
                    <a:cs typeface="Myriad Pro" panose="020B0503030403020204" pitchFamily="34" charset="0"/>
                  </a:endParaRPr>
                </a:p>
              </p:txBody>
            </p:sp>
            <p:sp>
              <p:nvSpPr>
                <p:cNvPr id="51" name="菱形 50"/>
                <p:cNvSpPr/>
                <p:nvPr userDrawn="1"/>
              </p:nvSpPr>
              <p:spPr>
                <a:xfrm>
                  <a:off x="2190" y="1294"/>
                  <a:ext cx="997" cy="997"/>
                </a:xfrm>
                <a:prstGeom prst="diamond">
                  <a:avLst/>
                </a:prstGeom>
                <a:noFill/>
                <a:ln>
                  <a:solidFill>
                    <a:schemeClr val="accent6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Myriad Pro" panose="020B0503030403020204" pitchFamily="34" charset="0"/>
                    <a:cs typeface="Myriad Pro" panose="020B0503030403020204" pitchFamily="34" charset="0"/>
                  </a:endParaRPr>
                </a:p>
              </p:txBody>
            </p:sp>
          </p:grpSp>
          <p:sp>
            <p:nvSpPr>
              <p:cNvPr id="52" name="文本框 51"/>
              <p:cNvSpPr txBox="1"/>
              <p:nvPr/>
            </p:nvSpPr>
            <p:spPr>
              <a:xfrm>
                <a:off x="7712" y="2140"/>
                <a:ext cx="571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>
                    <a:solidFill>
                      <a:schemeClr val="bg1"/>
                    </a:solidFill>
                    <a:latin typeface="Myriad Pro" panose="020B0503030403020204" pitchFamily="34" charset="0"/>
                    <a:ea typeface="思源黑体 CN Bold" panose="020B0800000000000000" charset="-122"/>
                    <a:cs typeface="Myriad Pro" panose="020B0503030403020204" pitchFamily="34" charset="0"/>
                  </a:rPr>
                  <a:t>2</a:t>
                </a:r>
                <a:endParaRPr lang="en-US" altLang="zh-CN" sz="3200" b="1">
                  <a:solidFill>
                    <a:schemeClr val="bg1"/>
                  </a:solidFill>
                  <a:latin typeface="Myriad Pro" panose="020B0503030403020204" pitchFamily="34" charset="0"/>
                  <a:ea typeface="思源黑体 CN Bold" panose="020B0800000000000000" charset="-122"/>
                  <a:cs typeface="Myriad Pro" panose="020B0503030403020204" pitchFamily="34" charset="0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6811" y="5228"/>
              <a:ext cx="1505" cy="1252"/>
              <a:chOff x="7363" y="2010"/>
              <a:chExt cx="1505" cy="1252"/>
            </a:xfrm>
          </p:grpSpPr>
          <p:grpSp>
            <p:nvGrpSpPr>
              <p:cNvPr id="54" name="组合 53"/>
              <p:cNvGrpSpPr/>
              <p:nvPr userDrawn="1"/>
            </p:nvGrpSpPr>
            <p:grpSpPr>
              <a:xfrm>
                <a:off x="7363" y="2010"/>
                <a:ext cx="1505" cy="1252"/>
                <a:chOff x="1681" y="1167"/>
                <a:chExt cx="1505" cy="1252"/>
              </a:xfrm>
            </p:grpSpPr>
            <p:sp>
              <p:nvSpPr>
                <p:cNvPr id="55" name="菱形 54"/>
                <p:cNvSpPr/>
                <p:nvPr userDrawn="1"/>
              </p:nvSpPr>
              <p:spPr>
                <a:xfrm>
                  <a:off x="1681" y="1167"/>
                  <a:ext cx="1252" cy="1252"/>
                </a:xfrm>
                <a:prstGeom prst="diamond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Myriad Pro" panose="020B0503030403020204" pitchFamily="34" charset="0"/>
                    <a:cs typeface="Myriad Pro" panose="020B0503030403020204" pitchFamily="34" charset="0"/>
                  </a:endParaRPr>
                </a:p>
              </p:txBody>
            </p:sp>
            <p:sp>
              <p:nvSpPr>
                <p:cNvPr id="56" name="菱形 55"/>
                <p:cNvSpPr/>
                <p:nvPr userDrawn="1"/>
              </p:nvSpPr>
              <p:spPr>
                <a:xfrm>
                  <a:off x="2190" y="1294"/>
                  <a:ext cx="997" cy="997"/>
                </a:xfrm>
                <a:prstGeom prst="diamond">
                  <a:avLst/>
                </a:prstGeom>
                <a:noFill/>
                <a:ln>
                  <a:solidFill>
                    <a:schemeClr val="accent6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Myriad Pro" panose="020B0503030403020204" pitchFamily="34" charset="0"/>
                    <a:cs typeface="Myriad Pro" panose="020B0503030403020204" pitchFamily="34" charset="0"/>
                  </a:endParaRPr>
                </a:p>
              </p:txBody>
            </p:sp>
          </p:grpSp>
          <p:sp>
            <p:nvSpPr>
              <p:cNvPr id="57" name="文本框 56"/>
              <p:cNvSpPr txBox="1"/>
              <p:nvPr/>
            </p:nvSpPr>
            <p:spPr>
              <a:xfrm>
                <a:off x="7712" y="2140"/>
                <a:ext cx="571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>
                    <a:solidFill>
                      <a:schemeClr val="bg1"/>
                    </a:solidFill>
                    <a:latin typeface="Myriad Pro" panose="020B0503030403020204" pitchFamily="34" charset="0"/>
                    <a:ea typeface="思源黑体 CN Bold" panose="020B0800000000000000" charset="-122"/>
                    <a:cs typeface="Myriad Pro" panose="020B0503030403020204" pitchFamily="34" charset="0"/>
                  </a:rPr>
                  <a:t>3</a:t>
                </a:r>
                <a:endParaRPr lang="en-US" altLang="zh-CN" sz="3200" b="1">
                  <a:solidFill>
                    <a:schemeClr val="bg1"/>
                  </a:solidFill>
                  <a:latin typeface="Myriad Pro" panose="020B0503030403020204" pitchFamily="34" charset="0"/>
                  <a:ea typeface="思源黑体 CN Bold" panose="020B0800000000000000" charset="-122"/>
                  <a:cs typeface="Myriad Pro" panose="020B0503030403020204" pitchFamily="34" charset="0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8716" y="3560"/>
              <a:ext cx="714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  <a:sym typeface="+mn-ea"/>
                </a:rPr>
                <a:t>Product Introduction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716" y="5407"/>
              <a:ext cx="9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  <a:sym typeface="+mn-ea"/>
                </a:rPr>
                <a:t>FAQ</a:t>
              </a:r>
              <a:endPara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  <a:sym typeface="+mn-ea"/>
              </a:endParaRPr>
            </a:p>
          </p:txBody>
        </p:sp>
      </p:grp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8414385" y="2691130"/>
            <a:ext cx="411353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Basic Setting</a:t>
            </a:r>
            <a:endParaRPr lang="en-US" altLang="zh-CN" dirty="0"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  <a:sym typeface="+mn-ea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Wiegand Input Settings</a:t>
            </a:r>
            <a:endParaRPr lang="en-US" altLang="zh-CN" dirty="0">
              <a:solidFill>
                <a:schemeClr val="tx1"/>
              </a:solidFill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Allow Halfway Out</a:t>
            </a:r>
            <a:endParaRPr lang="en-US" altLang="zh-CN" dirty="0">
              <a:solidFill>
                <a:schemeClr val="tx1"/>
              </a:solidFill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Allow Sharing the Compartment</a:t>
            </a:r>
            <a:endParaRPr lang="en-US" altLang="zh-CN" dirty="0">
              <a:solidFill>
                <a:schemeClr val="tx1"/>
              </a:solidFill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Language</a:t>
            </a:r>
            <a:endParaRPr lang="en-US" altLang="zh-CN" dirty="0">
              <a:solidFill>
                <a:schemeClr val="tx1"/>
              </a:solidFill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</a:endParaRPr>
          </a:p>
        </p:txBody>
      </p:sp>
      <p:sp>
        <p:nvSpPr>
          <p:cNvPr id="31" name="泪滴形 30"/>
          <p:cNvSpPr/>
          <p:nvPr/>
        </p:nvSpPr>
        <p:spPr>
          <a:xfrm>
            <a:off x="201930" y="376555"/>
            <a:ext cx="635635" cy="610235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1096199" y="331788"/>
            <a:ext cx="3783965" cy="70040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rPr>
              <a:t>Device Settings</a:t>
            </a:r>
            <a:endParaRPr lang="en-US" altLang="zh-CN">
              <a:latin typeface="Myriad Pro" panose="020B0503030403020204" pitchFamily="34" charset="0"/>
              <a:ea typeface="Myriad Pro" panose="020B0503030403020204" pitchFamily="34" charset="0"/>
              <a:cs typeface="Myriad Pro" panose="020B0503030403020204" pitchFamily="34" charset="0"/>
            </a:endParaRPr>
          </a:p>
        </p:txBody>
      </p:sp>
      <p:pic>
        <p:nvPicPr>
          <p:cNvPr id="5" name="图片 4" descr="C:\Users\Administrator\Desktop\adb\01.png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1930" y="1153795"/>
            <a:ext cx="3077210" cy="5470525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2" name="组合 21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23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7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</p:grpSp>
      <p:pic>
        <p:nvPicPr>
          <p:cNvPr id="9" name="图片 8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355" y="1152525"/>
            <a:ext cx="2326005" cy="413512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8" name="图片 17" descr="C:\Users\Administrator\Desktop\adb\01.png0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95670" y="1153795"/>
            <a:ext cx="2326005" cy="413512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782" y="5339080"/>
            <a:ext cx="2374265" cy="134493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1704528" y="331788"/>
            <a:ext cx="2567305" cy="70040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rPr>
              <a:t>Unlocking</a:t>
            </a:r>
            <a:endParaRPr lang="en-US" altLang="zh-CN">
              <a:latin typeface="Myriad Pro" panose="020B0503030403020204" pitchFamily="34" charset="0"/>
              <a:ea typeface="Myriad Pro" panose="020B0503030403020204" pitchFamily="34" charset="0"/>
              <a:cs typeface="Myriad Pro" panose="020B0503030403020204" pitchFamily="34" charset="0"/>
            </a:endParaRPr>
          </a:p>
        </p:txBody>
      </p:sp>
      <p:sp>
        <p:nvSpPr>
          <p:cNvPr id="31" name="泪滴形 30"/>
          <p:cNvSpPr/>
          <p:nvPr/>
        </p:nvSpPr>
        <p:spPr>
          <a:xfrm>
            <a:off x="201930" y="376555"/>
            <a:ext cx="635635" cy="610235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C:\Users\Administrator\Desktop\adb\01.png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49705" y="1157605"/>
            <a:ext cx="3077210" cy="5470525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" name="组合 1"/>
          <p:cNvGrpSpPr/>
          <p:nvPr/>
        </p:nvGrpSpPr>
        <p:grpSpPr>
          <a:xfrm>
            <a:off x="5037455" y="3709670"/>
            <a:ext cx="6546215" cy="1301750"/>
            <a:chOff x="8194" y="2580"/>
            <a:chExt cx="10309" cy="2050"/>
          </a:xfrm>
        </p:grpSpPr>
        <p:sp>
          <p:nvSpPr>
            <p:cNvPr id="11" name="文本框 10"/>
            <p:cNvSpPr txBox="1"/>
            <p:nvPr/>
          </p:nvSpPr>
          <p:spPr>
            <a:xfrm>
              <a:off x="8901" y="2580"/>
              <a:ext cx="9602" cy="2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Myriad Pro Light" panose="020B0403030403020204" charset="0"/>
                  <a:ea typeface="微软雅黑 Light" panose="020B0502040204020203" charset="-122"/>
                  <a:cs typeface="Myriad Pro Light" panose="020B0403030403020204" charset="0"/>
                  <a:sym typeface="+mn-ea"/>
                </a:rPr>
                <a:t>Unlocking: Open the particular compartment</a:t>
              </a:r>
              <a:endParaRPr lang="en-US" altLang="zh-CN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endParaRPr>
            </a:p>
            <a:p>
              <a:pPr marL="457200" indent="-457200" algn="l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Myriad Pro Light" panose="020B0403030403020204" charset="0"/>
                  <a:ea typeface="微软雅黑 Light" panose="020B0502040204020203" charset="-122"/>
                  <a:cs typeface="Myriad Pro Light" panose="020B0403030403020204" charset="0"/>
                  <a:sym typeface="+mn-ea"/>
                </a:rPr>
                <a:t>Clear the Locker</a:t>
              </a:r>
              <a:r>
                <a:rPr lang="zh-CN" altLang="en-US" dirty="0">
                  <a:latin typeface="Myriad Pro Light" panose="020B0403030403020204" charset="0"/>
                  <a:ea typeface="微软雅黑 Light" panose="020B0502040204020203" charset="-122"/>
                  <a:cs typeface="Myriad Pro Light" panose="020B0403030403020204" charset="0"/>
                  <a:sym typeface="+mn-ea"/>
                </a:rPr>
                <a:t>：</a:t>
              </a:r>
              <a:r>
                <a:rPr lang="en-US" altLang="zh-CN" dirty="0">
                  <a:latin typeface="Myriad Pro Light" panose="020B0403030403020204" charset="0"/>
                  <a:ea typeface="微软雅黑 Light" panose="020B0502040204020203" charset="-122"/>
                  <a:cs typeface="Myriad Pro Light" panose="020B0403030403020204" charset="0"/>
                  <a:sym typeface="+mn-ea"/>
                </a:rPr>
                <a:t>Clear the temporary relationship between the user and lock, while open the temporay used compartment</a:t>
              </a:r>
              <a:endParaRPr lang="en-US" altLang="zh-CN" dirty="0">
                <a:solidFill>
                  <a:schemeClr val="tx1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endParaRPr>
            </a:p>
          </p:txBody>
        </p:sp>
        <p:pic>
          <p:nvPicPr>
            <p:cNvPr id="16" name="图片 16" descr="ic_remov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4" y="3230"/>
              <a:ext cx="454" cy="454"/>
            </a:xfrm>
            <a:prstGeom prst="rect">
              <a:avLst/>
            </a:prstGeom>
          </p:spPr>
        </p:pic>
        <p:pic>
          <p:nvPicPr>
            <p:cNvPr id="17" name="图片 17" descr="ic_openlock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4" y="2620"/>
              <a:ext cx="454" cy="454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23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3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5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805" y="1506855"/>
            <a:ext cx="2680970" cy="16713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2082988" y="331788"/>
            <a:ext cx="1810385" cy="70040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rPr>
              <a:t>Record</a:t>
            </a:r>
            <a:endParaRPr lang="en-US" altLang="zh-CN">
              <a:latin typeface="Myriad Pro" panose="020B0503030403020204" pitchFamily="34" charset="0"/>
              <a:ea typeface="Myriad Pro" panose="020B0503030403020204" pitchFamily="34" charset="0"/>
              <a:cs typeface="Myriad Pro" panose="020B0503030403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44452" y="1488122"/>
            <a:ext cx="72263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User Name</a:t>
            </a:r>
            <a:endParaRPr lang="en-US" altLang="zh-CN" dirty="0"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  <a:sym typeface="+mn-ea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Lock ID</a:t>
            </a:r>
            <a:endParaRPr lang="en-US" altLang="zh-CN" dirty="0">
              <a:solidFill>
                <a:schemeClr val="tx1"/>
              </a:solidFill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Operation time</a:t>
            </a:r>
            <a:endParaRPr lang="en-US" altLang="zh-CN" dirty="0">
              <a:solidFill>
                <a:schemeClr val="tx1"/>
              </a:solidFill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Storage or Pick-up</a:t>
            </a:r>
            <a:endParaRPr lang="en-US" altLang="zh-CN" dirty="0">
              <a:solidFill>
                <a:schemeClr val="tx1"/>
              </a:solidFill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Verification method</a:t>
            </a:r>
            <a:endParaRPr lang="en-US" altLang="zh-CN" dirty="0">
              <a:solidFill>
                <a:schemeClr val="tx1"/>
              </a:solidFill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</a:endParaRPr>
          </a:p>
          <a:p>
            <a:pPr marL="457200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</a:rPr>
              <a:t>Face Capture</a:t>
            </a:r>
            <a:endParaRPr lang="en-US" altLang="zh-CN" dirty="0">
              <a:solidFill>
                <a:schemeClr val="tx1"/>
              </a:solidFill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</a:endParaRPr>
          </a:p>
        </p:txBody>
      </p:sp>
      <p:sp>
        <p:nvSpPr>
          <p:cNvPr id="31" name="泪滴形 30"/>
          <p:cNvSpPr/>
          <p:nvPr/>
        </p:nvSpPr>
        <p:spPr>
          <a:xfrm>
            <a:off x="201930" y="376555"/>
            <a:ext cx="635635" cy="610235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C:\Users\Administrator\Desktop\adb\01.png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49705" y="1139825"/>
            <a:ext cx="3077210" cy="5470525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2" name="组合 21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23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3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6990" y="310515"/>
            <a:ext cx="4390390" cy="744855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latin typeface="Myriad Pro" panose="020B0503030403020204" pitchFamily="34" charset="0"/>
                <a:cs typeface="Myriad Pro" panose="020B0503030403020204" pitchFamily="34" charset="0"/>
              </a:rPr>
              <a:t>FAQ</a:t>
            </a:r>
            <a:endParaRPr lang="en-US" altLang="zh-CN"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360680" y="285115"/>
            <a:ext cx="955675" cy="795020"/>
            <a:chOff x="1681" y="1167"/>
            <a:chExt cx="1505" cy="1252"/>
          </a:xfrm>
        </p:grpSpPr>
        <p:sp>
          <p:nvSpPr>
            <p:cNvPr id="3" name="菱形 2"/>
            <p:cNvSpPr/>
            <p:nvPr userDrawn="1"/>
          </p:nvSpPr>
          <p:spPr>
            <a:xfrm>
              <a:off x="1681" y="1167"/>
              <a:ext cx="1252" cy="1252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 userDrawn="1"/>
          </p:nvSpPr>
          <p:spPr>
            <a:xfrm>
              <a:off x="2190" y="1294"/>
              <a:ext cx="997" cy="997"/>
            </a:xfrm>
            <a:prstGeom prst="diamond">
              <a:avLst/>
            </a:prstGeom>
            <a:noFill/>
            <a:ln>
              <a:solidFill>
                <a:schemeClr val="accent6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576580" y="390525"/>
            <a:ext cx="362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3200" b="1">
                <a:solidFill>
                  <a:schemeClr val="bg1"/>
                </a:solidFill>
                <a:latin typeface="Myriad Pro" panose="020B0503030403020204" pitchFamily="34" charset="0"/>
                <a:ea typeface="思源黑体 CN Bold" panose="020B0800000000000000" charset="-122"/>
                <a:cs typeface="Myriad Pro" panose="020B0503030403020204" pitchFamily="34" charset="0"/>
              </a:rPr>
              <a:t>3</a:t>
            </a:r>
            <a:endParaRPr lang="en-US" altLang="zh-CN" sz="3200" b="1">
              <a:solidFill>
                <a:schemeClr val="bg1"/>
              </a:solidFill>
              <a:latin typeface="Myriad Pro" panose="020B0503030403020204" pitchFamily="34" charset="0"/>
              <a:ea typeface="思源黑体 CN Bold" panose="020B0800000000000000" charset="-122"/>
              <a:cs typeface="Myriad Pro" panose="020B0503030403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23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7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77265" y="1600200"/>
            <a:ext cx="10500360" cy="44107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b="1" i="1">
                <a:latin typeface="Myriad Pro Light" panose="020B0403030403020204" charset="0"/>
                <a:ea typeface="等线 Light" panose="02010600030101010101" charset="-122"/>
                <a:cs typeface="Myriad Pro Light" panose="020B0403030403020204" charset="0"/>
              </a:rPr>
              <a:t>1. Do we provide locker cabinets from China? </a:t>
            </a:r>
            <a:endParaRPr lang="en-US" altLang="zh-CN" b="1" i="1">
              <a:latin typeface="Myriad Pro Light" panose="020B0403030403020204" charset="0"/>
              <a:ea typeface="等线 Light" panose="02010600030101010101" charset="-122"/>
              <a:cs typeface="Myriad Pro Light" panose="020B0403030403020204" charset="0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zh-CN">
                <a:latin typeface="Myriad Pro Light" panose="020B0403030403020204" charset="0"/>
                <a:ea typeface="等线 Light" panose="02010600030101010101" charset="-122"/>
                <a:cs typeface="Myriad Pro Light" panose="020B0403030403020204" charset="0"/>
              </a:rPr>
              <a:t>Not yet, we take into account the freight, packaging, delivery, after-sales, added value and other factors, there is no plan to do the locker body, please contact the local locker supplier to provide </a:t>
            </a:r>
            <a:endParaRPr lang="en-US" altLang="zh-CN">
              <a:latin typeface="Myriad Pro Light" panose="020B0403030403020204" charset="0"/>
              <a:ea typeface="等线 Light" panose="02010600030101010101" charset="-122"/>
              <a:cs typeface="Myriad Pro Light" panose="020B040303040302020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b="1" i="1">
                <a:latin typeface="Myriad Pro Light" panose="020B0403030403020204" charset="0"/>
                <a:ea typeface="等线 Light" panose="02010600030101010101" charset="-122"/>
                <a:cs typeface="Myriad Pro Light" panose="020B0403030403020204" charset="0"/>
              </a:rPr>
              <a:t>2. How is the locker compartment assigned? </a:t>
            </a:r>
            <a:endParaRPr lang="en-US" altLang="zh-CN" b="1" i="1">
              <a:latin typeface="Myriad Pro Light" panose="020B0403030403020204" charset="0"/>
              <a:ea typeface="等线 Light" panose="02010600030101010101" charset="-122"/>
              <a:cs typeface="Myriad Pro Light" panose="020B0403030403020204" charset="0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zh-CN">
                <a:latin typeface="Myriad Pro Light" panose="020B0403030403020204" charset="0"/>
                <a:ea typeface="等线 Light" panose="02010600030101010101" charset="-122"/>
                <a:cs typeface="Myriad Pro Light" panose="020B0403030403020204" charset="0"/>
              </a:rPr>
              <a:t>For the user who has bound a compartment, he will be fixed to user it indepedently; For the user who has not bound a compartment, the system will randomly assign one of the remaining unbound and unused compartment for him to use. </a:t>
            </a:r>
            <a:endParaRPr lang="en-US" altLang="zh-CN">
              <a:latin typeface="Myriad Pro Light" panose="020B0403030403020204" charset="0"/>
              <a:ea typeface="等线 Light" panose="02010600030101010101" charset="-122"/>
              <a:cs typeface="Myriad Pro Light" panose="020B0403030403020204" charset="0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zh-CN" b="1" i="1">
                <a:latin typeface="Myriad Pro Light" panose="020B0403030403020204" charset="0"/>
                <a:ea typeface="等线 Light" panose="02010600030101010101" charset="-122"/>
                <a:cs typeface="Myriad Pro Light" panose="020B0403030403020204" charset="0"/>
              </a:rPr>
              <a:t>3. How long is the user's usage time? </a:t>
            </a:r>
            <a:endParaRPr lang="en-US" altLang="zh-CN" b="1" i="1">
              <a:latin typeface="Myriad Pro Light" panose="020B0403030403020204" charset="0"/>
              <a:ea typeface="等线 Light" panose="02010600030101010101" charset="-122"/>
              <a:cs typeface="Myriad Pro Light" panose="020B0403030403020204" charset="0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zh-CN">
                <a:latin typeface="Myriad Pro Light" panose="020B0403030403020204" charset="0"/>
                <a:ea typeface="等线 Light" panose="02010600030101010101" charset="-122"/>
                <a:cs typeface="Myriad Pro Light" panose="020B0403030403020204" charset="0"/>
              </a:rPr>
              <a:t>No usage time is currently set, so the user's relationship with the compartment will not be automatically cleared</a:t>
            </a:r>
            <a:r>
              <a:rPr lang="zh-CN" altLang="en-US">
                <a:latin typeface="Myriad Pro Light" panose="020B0403030403020204" charset="0"/>
                <a:ea typeface="等线 Light" panose="02010600030101010101" charset="-122"/>
                <a:cs typeface="Myriad Pro Light" panose="020B0403030403020204" charset="0"/>
              </a:rPr>
              <a:t>，</a:t>
            </a:r>
            <a:r>
              <a:rPr lang="en-US" altLang="zh-CN">
                <a:latin typeface="Myriad Pro Light" panose="020B0403030403020204" charset="0"/>
                <a:ea typeface="等线 Light" panose="02010600030101010101" charset="-122"/>
                <a:cs typeface="Myriad Pro Light" panose="020B0403030403020204" charset="0"/>
              </a:rPr>
              <a:t>  unless the administrator performs the locker clearing operation.</a:t>
            </a:r>
            <a:endParaRPr lang="en-US" altLang="zh-CN">
              <a:latin typeface="Myriad Pro Light" panose="020B0403030403020204" charset="0"/>
              <a:ea typeface="等线 Light" panose="02010600030101010101" charset="-122"/>
              <a:cs typeface="Myriad Pro Light" panose="020B040303040302020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b="1" i="1">
                <a:latin typeface="Myriad Pro Light" panose="020B0403030403020204" charset="0"/>
                <a:ea typeface="等线 Light" panose="02010600030101010101" charset="-122"/>
                <a:cs typeface="Myriad Pro Light" panose="020B0403030403020204" charset="0"/>
              </a:rPr>
              <a:t>4. Is there softeware to management the locker system?</a:t>
            </a:r>
            <a:endParaRPr lang="en-US" altLang="zh-CN" b="1" i="1">
              <a:latin typeface="Myriad Pro Light" panose="020B0403030403020204" charset="0"/>
              <a:ea typeface="等线 Light" panose="02010600030101010101" charset="-122"/>
              <a:cs typeface="Myriad Pro Light" panose="020B0403030403020204" charset="0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zh-CN">
                <a:latin typeface="Myriad Pro Light" panose="020B0403030403020204" charset="0"/>
                <a:ea typeface="等线 Light" panose="02010600030101010101" charset="-122"/>
                <a:cs typeface="Myriad Pro Light" panose="020B0403030403020204" charset="0"/>
              </a:rPr>
              <a:t> Currently there is no supporting software, if the project needs software management, we can provide software customization services to achieve.</a:t>
            </a:r>
            <a:endParaRPr lang="en-US" altLang="zh-CN">
              <a:latin typeface="Myriad Pro Light" panose="020B0403030403020204" charset="0"/>
              <a:ea typeface="等线 Light" panose="02010600030101010101" charset="-122"/>
              <a:cs typeface="Myriad Pro Light" panose="020B0403030403020204" charset="0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210185" y="1264920"/>
          <a:ext cx="11772265" cy="41173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54430"/>
                <a:gridCol w="1191260"/>
                <a:gridCol w="1155700"/>
                <a:gridCol w="1084580"/>
                <a:gridCol w="1598930"/>
                <a:gridCol w="1466215"/>
                <a:gridCol w="1683797"/>
                <a:gridCol w="1296457"/>
                <a:gridCol w="1140589"/>
              </a:tblGrid>
              <a:tr h="47688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Model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LockerPad-7B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Car Reader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ProID20 BE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Lock Control Board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Switching Power Supply</a:t>
                      </a:r>
                      <a:endParaRPr lang="en-US" altLang="en-US" sz="1200" b="0">
                        <a:solidFill>
                          <a:schemeClr val="tx1"/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ZKPSM050 (12V/5A)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Lock</a:t>
                      </a:r>
                      <a:endParaRPr lang="en-US" altLang="en-US" sz="1200" b="0">
                        <a:solidFill>
                          <a:schemeClr val="tx1"/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ECL02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200" b="0">
                          <a:solidFill>
                            <a:schemeClr val="tx1"/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Locker body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Air Switch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Extension Socket</a:t>
                      </a:r>
                      <a:endParaRPr lang="en-US" altLang="en-US" sz="1200" b="0" dirty="0">
                        <a:solidFill>
                          <a:schemeClr val="tx1"/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222694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Photo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600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600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600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600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600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600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>
                        <a:latin typeface="Myriad Pro Light" panose="020B0403030403020204" charset="0"/>
                        <a:cs typeface="Myriad Pro Light" panose="020B0403030403020204" charset="0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5974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ERP Code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F23080036</a:t>
                      </a:r>
                      <a:endParaRPr lang="en-US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A34020106</a:t>
                      </a:r>
                      <a:endParaRPr lang="en-US" altLang="zh-CN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A34220115</a:t>
                      </a:r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4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A17010133</a:t>
                      </a:r>
                      <a:endParaRPr lang="en-US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  <a:sym typeface="+mn-ea"/>
                        </a:rPr>
                        <a:t>X00404001</a:t>
                      </a:r>
                      <a:endParaRPr lang="en-US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  <a:sym typeface="+mn-ea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HK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N/A</a:t>
                      </a:r>
                      <a:endParaRPr lang="en-GB" altLang="zh-HK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HK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N/A</a:t>
                      </a:r>
                      <a:endParaRPr lang="en-GB" altLang="zh-HK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HK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N/A</a:t>
                      </a:r>
                      <a:endParaRPr lang="en-GB" altLang="zh-HK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1054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Dimensions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W*H*D (mm)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113*210*22</a:t>
                      </a:r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90*90*16</a:t>
                      </a:r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46*165*11</a:t>
                      </a:r>
                      <a:endParaRPr lang="en-US" altLang="zh-CN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en-GB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78*100*36</a:t>
                      </a:r>
                      <a:endParaRPr lang="en-US" altLang="en-GB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4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  <a:sym typeface="+mn-ea"/>
                        </a:rPr>
                        <a:t>59*13*72</a:t>
                      </a:r>
                      <a:endParaRPr lang="en-US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  <a:sym typeface="+mn-ea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HK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N/A</a:t>
                      </a:r>
                      <a:endParaRPr lang="en-GB" altLang="zh-HK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HK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N/A</a:t>
                      </a:r>
                      <a:endParaRPr lang="en-GB" altLang="zh-HK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HK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N/A</a:t>
                      </a:r>
                      <a:endParaRPr lang="en-GB" altLang="zh-HK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513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400">
                          <a:solidFill>
                            <a:schemeClr val="bg1"/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Provider</a:t>
                      </a:r>
                      <a:endParaRPr lang="en-US" altLang="en-US" sz="1400" dirty="0">
                        <a:solidFill>
                          <a:schemeClr val="bg1"/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1920" marR="121920" marT="60960" marB="6096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ZKTeco</a:t>
                      </a:r>
                      <a:endParaRPr lang="en-US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  <a:sym typeface="+mn-ea"/>
                        </a:rPr>
                        <a:t>ZKTeco</a:t>
                      </a:r>
                      <a:endParaRPr lang="en-US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  <a:sym typeface="+mn-ea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  <a:sym typeface="+mn-ea"/>
                        </a:rPr>
                        <a:t>ZKTeco</a:t>
                      </a:r>
                      <a:endParaRPr lang="en-US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  <a:sym typeface="+mn-ea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ZKTeco / </a:t>
                      </a:r>
                      <a:r>
                        <a:rPr lang="en-US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  <a:sym typeface="+mn-ea"/>
                        </a:rPr>
                        <a:t>Customer</a:t>
                      </a:r>
                      <a:endParaRPr lang="en-US" altLang="en-US" sz="12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  <a:sym typeface="+mn-ea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</a:rPr>
                        <a:t>ZKTeco / Customer</a:t>
                      </a:r>
                      <a:endParaRPr lang="en-US" altLang="en-US" sz="12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  <a:sym typeface="+mn-ea"/>
                        </a:rPr>
                        <a:t>Customer</a:t>
                      </a:r>
                      <a:endParaRPr lang="en-US" altLang="en-US" sz="12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  <a:sym typeface="+mn-ea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  <a:sym typeface="+mn-ea"/>
                        </a:rPr>
                        <a:t>Customer</a:t>
                      </a:r>
                      <a:endParaRPr lang="en-US" altLang="en-US" sz="12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  <a:sym typeface="+mn-ea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Pro Light" panose="020B0403030403020204" charset="0"/>
                          <a:ea typeface="Myriad Pro" panose="020B0503030403020204" pitchFamily="34" charset="0"/>
                          <a:cs typeface="Myriad Pro Light" panose="020B0403030403020204" charset="0"/>
                          <a:sym typeface="+mn-ea"/>
                        </a:rPr>
                        <a:t>Customer</a:t>
                      </a:r>
                      <a:endParaRPr lang="en-US" altLang="en-US" sz="12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yriad Pro Light" panose="020B0403030403020204" charset="0"/>
                        <a:ea typeface="Myriad Pro" panose="020B0503030403020204" pitchFamily="34" charset="0"/>
                        <a:cs typeface="Myriad Pro Light" panose="020B0403030403020204" charset="0"/>
                        <a:sym typeface="+mn-ea"/>
                      </a:endParaRPr>
                    </a:p>
                  </a:txBody>
                  <a:tcPr marL="121920" marR="121920" marT="60960" marB="6096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2" name="图片 11" descr="C:\Users\Administrator\Desktop\带外壳首页-.png带外壳首页-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1480185" y="2050415"/>
            <a:ext cx="941070" cy="1748155"/>
          </a:xfrm>
          <a:prstGeom prst="rect">
            <a:avLst/>
          </a:prstGeom>
        </p:spPr>
      </p:pic>
      <p:pic>
        <p:nvPicPr>
          <p:cNvPr id="15" name="图片 14" descr="ProID20 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340" y="2490153"/>
            <a:ext cx="818515" cy="868680"/>
          </a:xfrm>
          <a:prstGeom prst="rect">
            <a:avLst/>
          </a:prstGeom>
        </p:spPr>
      </p:pic>
      <p:pic>
        <p:nvPicPr>
          <p:cNvPr id="4" name="图片 3" descr="C:/Users/Administrator/AppData/Local/Temp/kaimatting_20210430102102/output_20210430102120..pngoutput_20210430102120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265" y="2262188"/>
            <a:ext cx="379730" cy="1324610"/>
          </a:xfrm>
          <a:prstGeom prst="rect">
            <a:avLst/>
          </a:prstGeom>
        </p:spPr>
      </p:pic>
      <p:pic>
        <p:nvPicPr>
          <p:cNvPr id="10" name="图片 9" descr="E:\01 储物柜\素材\柜体+facedepot7b.png柜体+facedepot7b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067675" y="2089468"/>
            <a:ext cx="1200150" cy="1670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11" name="图片 10" descr="C:/Users/Administrator/AppData/Local/Temp/kaimatting_20210507141229/output_20210507141238..pngoutput_20210507141238.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705" y="2674938"/>
            <a:ext cx="783590" cy="499110"/>
          </a:xfrm>
          <a:prstGeom prst="rect">
            <a:avLst/>
          </a:prstGeom>
        </p:spPr>
      </p:pic>
      <p:pic>
        <p:nvPicPr>
          <p:cNvPr id="14" name="图片 13" descr="E:\01 储物柜\素材\开关电源zkteco.png开关电源zkteco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147945" y="2290763"/>
            <a:ext cx="881380" cy="1267460"/>
          </a:xfrm>
          <a:prstGeom prst="rect">
            <a:avLst/>
          </a:prstGeom>
        </p:spPr>
      </p:pic>
      <p:sp>
        <p:nvSpPr>
          <p:cNvPr id="31" name="泪滴形 30"/>
          <p:cNvSpPr/>
          <p:nvPr/>
        </p:nvSpPr>
        <p:spPr>
          <a:xfrm>
            <a:off x="201930" y="376555"/>
            <a:ext cx="635635" cy="610235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yriad Pro Light" panose="020B0403030403020204" charset="0"/>
              <a:cs typeface="Myriad Pro Light" panose="020B0403030403020204" charset="0"/>
            </a:endParaRPr>
          </a:p>
        </p:txBody>
      </p:sp>
      <p:sp>
        <p:nvSpPr>
          <p:cNvPr id="16" name="标题 1"/>
          <p:cNvSpPr>
            <a:spLocks noGrp="1"/>
          </p:cNvSpPr>
          <p:nvPr/>
        </p:nvSpPr>
        <p:spPr>
          <a:xfrm>
            <a:off x="837565" y="207010"/>
            <a:ext cx="5937885" cy="949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buClrTx/>
              <a:buSzTx/>
              <a:buFontTx/>
            </a:pPr>
            <a:r>
              <a:rPr lang="en-US" altLang="zh-CN"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  <a:sym typeface="+mn-ea"/>
              </a:rPr>
              <a:t>BOM</a:t>
            </a:r>
            <a:endParaRPr lang="en-US" altLang="zh-CN">
              <a:latin typeface="Myriad Pro" panose="020B0503030403020204" pitchFamily="34" charset="0"/>
              <a:ea typeface="Myriad Pro" panose="020B0503030403020204" pitchFamily="34" charset="0"/>
              <a:cs typeface="Myriad Pro" panose="020B0503030403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284605" y="5827395"/>
            <a:ext cx="2886710" cy="476250"/>
            <a:chOff x="3290" y="8700"/>
            <a:chExt cx="4546" cy="750"/>
          </a:xfrm>
        </p:grpSpPr>
        <p:sp>
          <p:nvSpPr>
            <p:cNvPr id="20" name="文本框 19"/>
            <p:cNvSpPr txBox="1"/>
            <p:nvPr/>
          </p:nvSpPr>
          <p:spPr>
            <a:xfrm>
              <a:off x="3290" y="8700"/>
              <a:ext cx="4546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6"/>
                  </a:solidFill>
                  <a:latin typeface="Myriad Pro Light" panose="020B0403030403020204" charset="0"/>
                  <a:ea typeface="微软雅黑 Light" panose="020B0502040204020203" charset="-122"/>
                  <a:sym typeface="+mn-ea"/>
                </a:rPr>
                <a:t>Name rule:</a:t>
              </a:r>
              <a:r>
                <a:rPr lang="en-US" altLang="zh-CN" sz="2000" dirty="0" err="1">
                  <a:latin typeface="Myriad Pro Light" panose="020B0403030403020204" charset="0"/>
                  <a:cs typeface="Myriad Pro Light" panose="020B0403030403020204" charset="0"/>
                </a:rPr>
                <a:t> </a:t>
              </a:r>
              <a:r>
                <a:rPr lang="en-US" altLang="zh-CN" sz="2000" dirty="0" err="1">
                  <a:latin typeface="Myriad Pro Light" panose="020B0403030403020204" charset="0"/>
                  <a:cs typeface="Myriad Pro Light" panose="020B0403030403020204" charset="0"/>
                </a:rPr>
                <a:t>ProID</a:t>
              </a:r>
              <a:r>
                <a:rPr lang="en-US" altLang="zh-CN" sz="2000" dirty="0">
                  <a:latin typeface="Myriad Pro Light" panose="020B0403030403020204" charset="0"/>
                  <a:cs typeface="Myriad Pro Light" panose="020B0403030403020204" charset="0"/>
                </a:rPr>
                <a:t> 20 WE-RS</a:t>
              </a:r>
              <a:endParaRPr lang="en-US" altLang="zh-CN" sz="2000" dirty="0">
                <a:latin typeface="Myriad Pro Light" panose="020B0403030403020204" charset="0"/>
                <a:cs typeface="Myriad Pro Light" panose="020B0403030403020204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6707" y="9200"/>
              <a:ext cx="250" cy="25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Myriad Pro Light" panose="020B0403030403020204" charset="0"/>
                  <a:cs typeface="Myriad Pro Light" panose="020B0403030403020204" charset="0"/>
                </a:rPr>
                <a:t>1</a:t>
              </a:r>
              <a:endParaRPr lang="en-US" altLang="zh-CN" sz="1400" dirty="0">
                <a:latin typeface="Myriad Pro Light" panose="020B0403030403020204" charset="0"/>
                <a:cs typeface="Myriad Pro Light" panose="020B0403030403020204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6996" y="9200"/>
              <a:ext cx="250" cy="25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Myriad Pro Light" panose="020B0403030403020204" charset="0"/>
                  <a:cs typeface="Myriad Pro Light" panose="020B0403030403020204" charset="0"/>
                </a:rPr>
                <a:t>2</a:t>
              </a:r>
              <a:endParaRPr lang="en-US" altLang="zh-CN" sz="1400" dirty="0">
                <a:latin typeface="Myriad Pro Light" panose="020B0403030403020204" charset="0"/>
                <a:cs typeface="Myriad Pro Light" panose="020B040303040302020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7370" y="9200"/>
              <a:ext cx="250" cy="25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Myriad Pro Light" panose="020B0403030403020204" charset="0"/>
                  <a:cs typeface="Myriad Pro Light" panose="020B0403030403020204" charset="0"/>
                </a:rPr>
                <a:t>3</a:t>
              </a:r>
              <a:endParaRPr lang="en-US" altLang="zh-CN" sz="1400">
                <a:latin typeface="Myriad Pro Light" panose="020B0403030403020204" charset="0"/>
                <a:cs typeface="Myriad Pro Light" panose="020B040303040302020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613910" y="5827395"/>
            <a:ext cx="6738620" cy="774700"/>
            <a:chOff x="7266" y="9441"/>
            <a:chExt cx="10612" cy="1220"/>
          </a:xfrm>
        </p:grpSpPr>
        <p:sp>
          <p:nvSpPr>
            <p:cNvPr id="26" name="椭圆 25"/>
            <p:cNvSpPr/>
            <p:nvPr/>
          </p:nvSpPr>
          <p:spPr>
            <a:xfrm>
              <a:off x="7266" y="9557"/>
              <a:ext cx="250" cy="25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Myriad Pro Light" panose="020B0403030403020204" charset="0"/>
                  <a:cs typeface="Myriad Pro Light" panose="020B0403030403020204" charset="0"/>
                </a:rPr>
                <a:t>1</a:t>
              </a:r>
              <a:endParaRPr lang="en-US" altLang="zh-CN" sz="1400">
                <a:latin typeface="Myriad Pro Light" panose="020B0403030403020204" charset="0"/>
                <a:cs typeface="Myriad Pro Light" panose="020B0403030403020204" charset="0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266" y="9895"/>
              <a:ext cx="250" cy="25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Myriad Pro Light" panose="020B0403030403020204" charset="0"/>
                  <a:cs typeface="Myriad Pro Light" panose="020B0403030403020204" charset="0"/>
                </a:rPr>
                <a:t>2</a:t>
              </a:r>
              <a:endParaRPr lang="en-US" altLang="zh-CN" sz="1400">
                <a:latin typeface="Myriad Pro Light" panose="020B0403030403020204" charset="0"/>
                <a:cs typeface="Myriad Pro Light" panose="020B0403030403020204" charset="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7266" y="10296"/>
              <a:ext cx="250" cy="25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Myriad Pro Light" panose="020B0403030403020204" charset="0"/>
                  <a:cs typeface="Myriad Pro Light" panose="020B0403030403020204" charset="0"/>
                </a:rPr>
                <a:t>3</a:t>
              </a:r>
              <a:endParaRPr lang="en-US" altLang="zh-CN" sz="1400">
                <a:latin typeface="Myriad Pro Light" panose="020B0403030403020204" charset="0"/>
                <a:cs typeface="Myriad Pro Light" panose="020B040303040302020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696" y="9441"/>
              <a:ext cx="4720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400" b="1" dirty="0">
                  <a:solidFill>
                    <a:schemeClr val="accent6"/>
                  </a:solidFill>
                  <a:latin typeface="Myriad Pro Light" panose="020B0403030403020204" charset="0"/>
                  <a:ea typeface="微软雅黑 Light" panose="020B0502040204020203" charset="-122"/>
                </a:rPr>
                <a:t>Color: </a:t>
              </a:r>
              <a:r>
                <a:rPr lang="zh-CN" altLang="en-US" sz="1400" dirty="0">
                  <a:latin typeface="Myriad Pro Light" panose="020B0403030403020204" charset="0"/>
                  <a:cs typeface="Myriad Pro Light" panose="020B0403030403020204" charset="0"/>
                </a:rPr>
                <a:t>W: </a:t>
              </a:r>
              <a:r>
                <a:rPr lang="en-US" altLang="zh-CN" sz="1400" dirty="0">
                  <a:latin typeface="Myriad Pro Light" panose="020B0403030403020204" charset="0"/>
                  <a:cs typeface="Myriad Pro Light" panose="020B0403030403020204" charset="0"/>
                </a:rPr>
                <a:t>W</a:t>
              </a:r>
              <a:r>
                <a:rPr lang="zh-CN" altLang="en-US" sz="1400" dirty="0">
                  <a:latin typeface="Myriad Pro Light" panose="020B0403030403020204" charset="0"/>
                  <a:cs typeface="Myriad Pro Light" panose="020B0403030403020204" charset="0"/>
                </a:rPr>
                <a:t>hite </a:t>
              </a:r>
              <a:r>
                <a:rPr lang="en-US" altLang="zh-CN" sz="1400" dirty="0">
                  <a:latin typeface="Myriad Pro Light" panose="020B0403030403020204" charset="0"/>
                  <a:cs typeface="Myriad Pro Light" panose="020B0403030403020204" charset="0"/>
                </a:rPr>
                <a:t>in </a:t>
              </a:r>
              <a:r>
                <a:rPr lang="zh-CN" altLang="en-US" sz="1400" dirty="0">
                  <a:latin typeface="Myriad Pro Light" panose="020B0403030403020204" charset="0"/>
                  <a:cs typeface="Myriad Pro Light" panose="020B0403030403020204" charset="0"/>
                </a:rPr>
                <a:t>color; B: </a:t>
              </a:r>
              <a:r>
                <a:rPr lang="en-US" altLang="zh-CN" sz="1400" dirty="0">
                  <a:latin typeface="Myriad Pro Light" panose="020B0403030403020204" charset="0"/>
                  <a:cs typeface="Myriad Pro Light" panose="020B0403030403020204" charset="0"/>
                </a:rPr>
                <a:t>B</a:t>
              </a:r>
              <a:r>
                <a:rPr lang="zh-CN" altLang="en-US" sz="1400" dirty="0">
                  <a:latin typeface="Myriad Pro Light" panose="020B0403030403020204" charset="0"/>
                  <a:cs typeface="Myriad Pro Light" panose="020B0403030403020204" charset="0"/>
                </a:rPr>
                <a:t>lack </a:t>
              </a:r>
              <a:r>
                <a:rPr lang="en-US" altLang="zh-CN" sz="1400" dirty="0">
                  <a:latin typeface="Myriad Pro Light" panose="020B0403030403020204" charset="0"/>
                  <a:cs typeface="Myriad Pro Light" panose="020B0403030403020204" charset="0"/>
                </a:rPr>
                <a:t>in </a:t>
              </a:r>
              <a:r>
                <a:rPr lang="zh-CN" altLang="en-US" sz="1400" dirty="0">
                  <a:latin typeface="Myriad Pro Light" panose="020B0403030403020204" charset="0"/>
                  <a:cs typeface="Myriad Pro Light" panose="020B0403030403020204" charset="0"/>
                </a:rPr>
                <a:t>color</a:t>
              </a:r>
              <a:endParaRPr lang="zh-CN" altLang="en-US" sz="1400" dirty="0">
                <a:latin typeface="Myriad Pro Light" panose="020B0403030403020204" charset="0"/>
                <a:cs typeface="Myriad Pro Light" panose="020B040303040302020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696" y="9810"/>
              <a:ext cx="4382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400" b="1" dirty="0">
                  <a:solidFill>
                    <a:schemeClr val="accent6"/>
                  </a:solidFill>
                  <a:latin typeface="Myriad Pro Light" panose="020B0403030403020204" charset="0"/>
                  <a:ea typeface="微软雅黑 Light" panose="020B0502040204020203" charset="-122"/>
                </a:rPr>
                <a:t>Card type: </a:t>
              </a:r>
              <a:r>
                <a:rPr lang="zh-CN" altLang="en-US" sz="1400" dirty="0">
                  <a:solidFill>
                    <a:schemeClr val="tx1"/>
                  </a:solidFill>
                  <a:latin typeface="Myriad Pro Light" panose="020B0403030403020204" charset="0"/>
                  <a:cs typeface="Myriad Pro Light" panose="020B0403030403020204" charset="0"/>
                </a:rPr>
                <a:t>E: EM; M: Mifare; D: Des</a:t>
              </a:r>
              <a:r>
                <a:rPr lang="en-US" altLang="zh-CN" sz="1400" dirty="0">
                  <a:solidFill>
                    <a:schemeClr val="tx1"/>
                  </a:solidFill>
                  <a:latin typeface="Myriad Pro Light" panose="020B0403030403020204" charset="0"/>
                  <a:cs typeface="Myriad Pro Light" panose="020B0403030403020204" charset="0"/>
                </a:rPr>
                <a:t>f</a:t>
              </a:r>
              <a:r>
                <a:rPr lang="en-US" altLang="zh-CN" sz="1400" dirty="0" err="1">
                  <a:solidFill>
                    <a:schemeClr val="tx1"/>
                  </a:solidFill>
                  <a:latin typeface="Myriad Pro Light" panose="020B0403030403020204" charset="0"/>
                  <a:cs typeface="Myriad Pro Light" panose="020B0403030403020204" charset="0"/>
                </a:rPr>
                <a:t>i</a:t>
              </a:r>
              <a:r>
                <a:rPr lang="zh-CN" altLang="en-US" sz="1400" dirty="0">
                  <a:solidFill>
                    <a:schemeClr val="tx1"/>
                  </a:solidFill>
                  <a:latin typeface="Myriad Pro Light" panose="020B0403030403020204" charset="0"/>
                  <a:cs typeface="Myriad Pro Light" panose="020B0403030403020204" charset="0"/>
                </a:rPr>
                <a:t>re</a:t>
              </a:r>
              <a:endParaRPr lang="en-US" altLang="zh-CN" sz="1400" dirty="0">
                <a:solidFill>
                  <a:schemeClr val="tx1"/>
                </a:solidFill>
                <a:latin typeface="Myriad Pro Light" panose="020B0403030403020204" charset="0"/>
                <a:cs typeface="Myriad Pro Light" panose="020B040303040302020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696" y="10179"/>
              <a:ext cx="10182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400" b="1" dirty="0">
                  <a:solidFill>
                    <a:schemeClr val="accent6"/>
                  </a:solidFill>
                  <a:latin typeface="Myriad Pro Light" panose="020B0403030403020204" charset="0"/>
                  <a:ea typeface="微软雅黑 Light" panose="020B0502040204020203" charset="-122"/>
                </a:rPr>
                <a:t>Communication: </a:t>
              </a:r>
              <a:r>
                <a:rPr lang="zh-CN" altLang="en-US" sz="1400" dirty="0">
                  <a:latin typeface="Myriad Pro Light" panose="020B0403030403020204" charset="0"/>
                  <a:cs typeface="Myriad Pro Light" panose="020B0403030403020204" charset="0"/>
                </a:rPr>
                <a:t>RS: RS485 communication</a:t>
              </a:r>
              <a:r>
                <a:rPr lang="en-US" altLang="zh-CN" sz="1400" dirty="0">
                  <a:latin typeface="Myriad Pro Light" panose="020B0403030403020204" charset="0"/>
                  <a:cs typeface="Myriad Pro Light" panose="020B0403030403020204" charset="0"/>
                </a:rPr>
                <a:t>;</a:t>
              </a:r>
              <a:r>
                <a:rPr lang="zh-CN" altLang="en-US" sz="1400" dirty="0">
                  <a:latin typeface="Myriad Pro Light" panose="020B0403030403020204" charset="0"/>
                  <a:cs typeface="Myriad Pro Light" panose="020B0403030403020204" charset="0"/>
                </a:rPr>
                <a:t> if </a:t>
              </a:r>
              <a:r>
                <a:rPr lang="en-US" altLang="zh-CN" sz="1400" dirty="0">
                  <a:latin typeface="Myriad Pro Light" panose="020B0403030403020204" charset="0"/>
                  <a:cs typeface="Myriad Pro Light" panose="020B0403030403020204" charset="0"/>
                </a:rPr>
                <a:t>is</a:t>
              </a:r>
              <a:r>
                <a:rPr lang="zh-TW" altLang="en-US" sz="1400" dirty="0">
                  <a:latin typeface="Myriad Pro Light" panose="020B0403030403020204" charset="0"/>
                  <a:cs typeface="Myriad Pro Light" panose="020B0403030403020204" charset="0"/>
                </a:rPr>
                <a:t> </a:t>
              </a:r>
              <a:r>
                <a:rPr lang="zh-CN" altLang="en-US" sz="1400" dirty="0">
                  <a:latin typeface="Myriad Pro Light" panose="020B0403030403020204" charset="0"/>
                  <a:cs typeface="Myriad Pro Light" panose="020B0403030403020204" charset="0"/>
                </a:rPr>
                <a:t>blank, </a:t>
              </a:r>
              <a:r>
                <a:rPr lang="en-US" altLang="zh-CN" sz="1400" dirty="0">
                  <a:latin typeface="Myriad Pro Light" panose="020B0403030403020204" charset="0"/>
                  <a:cs typeface="Myriad Pro Light" panose="020B0403030403020204" charset="0"/>
                </a:rPr>
                <a:t>it means the device uses </a:t>
              </a:r>
              <a:r>
                <a:rPr lang="zh-CN" altLang="en-US" sz="1400" dirty="0">
                  <a:latin typeface="Myriad Pro Light" panose="020B0403030403020204" charset="0"/>
                  <a:cs typeface="Myriad Pro Light" panose="020B0403030403020204" charset="0"/>
                </a:rPr>
                <a:t>Wiegand</a:t>
              </a:r>
              <a:endParaRPr lang="zh-CN" altLang="en-US" sz="1400" dirty="0">
                <a:latin typeface="Myriad Pro Light" panose="020B0403030403020204" charset="0"/>
                <a:cs typeface="Myriad Pro Light" panose="020B0403030403020204" charset="0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7266" y="9927"/>
              <a:ext cx="250" cy="25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Myriad Pro Light" panose="020B0403030403020204" charset="0"/>
                  <a:cs typeface="Myriad Pro Light" panose="020B0403030403020204" charset="0"/>
                </a:rPr>
                <a:t>2</a:t>
              </a:r>
              <a:endParaRPr lang="en-US" altLang="zh-CN" sz="1400">
                <a:latin typeface="Myriad Pro Light" panose="020B0403030403020204" charset="0"/>
                <a:cs typeface="Myriad Pro Light" panose="020B0403030403020204" charset="0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7266" y="10297"/>
              <a:ext cx="250" cy="25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Myriad Pro Light" panose="020B0403030403020204" charset="0"/>
                  <a:cs typeface="Myriad Pro Light" panose="020B0403030403020204" charset="0"/>
                </a:rPr>
                <a:t>3</a:t>
              </a:r>
              <a:endParaRPr lang="en-US" altLang="zh-CN" sz="1400">
                <a:latin typeface="Myriad Pro Light" panose="020B0403030403020204" charset="0"/>
                <a:cs typeface="Myriad Pro Light" panose="020B0403030403020204" charset="0"/>
              </a:endParaRPr>
            </a:p>
          </p:txBody>
        </p:sp>
      </p:grpSp>
      <p:pic>
        <p:nvPicPr>
          <p:cNvPr id="5" name="图片 4" descr="施耐德"/>
          <p:cNvPicPr>
            <a:picLocks noChangeAspect="1"/>
          </p:cNvPicPr>
          <p:nvPr/>
        </p:nvPicPr>
        <p:blipFill>
          <a:blip r:embed="rId8"/>
          <a:srcRect l="28832" t="2259" r="28850" b="1463"/>
          <a:stretch>
            <a:fillRect/>
          </a:stretch>
        </p:blipFill>
        <p:spPr>
          <a:xfrm flipH="1">
            <a:off x="9827260" y="2073275"/>
            <a:ext cx="749300" cy="1702435"/>
          </a:xfrm>
          <a:prstGeom prst="rect">
            <a:avLst/>
          </a:prstGeom>
        </p:spPr>
      </p:pic>
      <p:pic>
        <p:nvPicPr>
          <p:cNvPr id="6" name="图片 5" descr="插排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4060" y="2401888"/>
            <a:ext cx="1045210" cy="104521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8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5400" y="3340735"/>
            <a:ext cx="12242800" cy="3510915"/>
          </a:xfrm>
          <a:prstGeom prst="rect">
            <a:avLst/>
          </a:prstGeom>
          <a:solidFill>
            <a:srgbClr val="79B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24350" y="1508125"/>
            <a:ext cx="3810000" cy="1325880"/>
          </a:xfrm>
        </p:spPr>
        <p:txBody>
          <a:bodyPr/>
          <a:lstStyle/>
          <a:p>
            <a:pPr algn="ctr"/>
            <a:r>
              <a:rPr lang="en-US" altLang="zh-CN">
                <a:latin typeface="Myriad Pro" panose="020B0503030403020204" pitchFamily="34" charset="0"/>
                <a:cs typeface="Myriad Pro" panose="020B0503030403020204" pitchFamily="34" charset="0"/>
              </a:rPr>
              <a:t>Contact us</a:t>
            </a:r>
            <a:endParaRPr lang="en-US" altLang="zh-CN"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020" y="3789680"/>
            <a:ext cx="8850630" cy="2613025"/>
          </a:xfrm>
        </p:spPr>
        <p:txBody>
          <a:bodyPr>
            <a:noAutofit/>
          </a:bodyPr>
          <a:lstStyle/>
          <a:p>
            <a:pPr marL="0" indent="0" algn="l" fontAlgn="auto">
              <a:lnSpc>
                <a:spcPct val="100000"/>
              </a:lnSpc>
              <a:spcBef>
                <a:spcPts val="1400"/>
              </a:spcBef>
              <a:buNone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Myriad Pro Light" panose="020B0403030403020204" charset="0"/>
                <a:cs typeface="Myriad Pro Light" panose="020B0403030403020204" charset="0"/>
              </a:rPr>
              <a:t>ZKTeco Industrial Park, No.32, Pingshan Industrial Avenue, Tangxia Town, Dongguan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Myriad Pro Light" panose="020B0403030403020204" charset="0"/>
                <a:cs typeface="Myriad Pro Light" panose="020B0403030403020204" charset="0"/>
              </a:rPr>
              <a:t>, China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Myriad Pro Light" panose="020B0403030403020204" charset="0"/>
              <a:cs typeface="Myriad Pro Light" panose="020B0403030403020204" charset="0"/>
            </a:endParaRPr>
          </a:p>
          <a:p>
            <a:pPr marL="0" indent="0" algn="l" fontAlgn="auto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Myriad Pro Light" panose="020B0403030403020204" charset="0"/>
                <a:cs typeface="Myriad Pro Light" panose="020B0403030403020204" charset="0"/>
              </a:rPr>
              <a:t>Tel: +86 17606806530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Myriad Pro Light" panose="020B0403030403020204" charset="0"/>
              <a:cs typeface="Myriad Pro Light" panose="020B0403030403020204" charset="0"/>
            </a:endParaRPr>
          </a:p>
          <a:p>
            <a:pPr marL="0" indent="0" algn="l" fontAlgn="auto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Myriad Pro Light" panose="020B0403030403020204" charset="0"/>
                <a:cs typeface="Myriad Pro Light" panose="020B0403030403020204" charset="0"/>
              </a:rPr>
              <a:t>Email: jupiter.guo@zkteco.com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Myriad Pro Light" panose="020B0403030403020204" charset="0"/>
              <a:cs typeface="Myriad Pro Light" panose="020B0403030403020204" charset="0"/>
            </a:endParaRPr>
          </a:p>
          <a:p>
            <a:pPr marL="0" indent="0" algn="l" fontAlgn="auto">
              <a:lnSpc>
                <a:spcPct val="100000"/>
              </a:lnSpc>
              <a:spcBef>
                <a:spcPts val="1400"/>
              </a:spcBef>
              <a:buNone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Myriad Pro Light" panose="020B0403030403020204" charset="0"/>
                <a:cs typeface="Myriad Pro Light" panose="020B0403030403020204" charset="0"/>
                <a:sym typeface="+mn-ea"/>
              </a:rPr>
              <a:t>www.zkteco.com 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Myriad Pro Light" panose="020B0403030403020204" charset="0"/>
              <a:cs typeface="Myriad Pro Light" panose="020B040303040302020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8650" y="3900805"/>
            <a:ext cx="2400300" cy="2390775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23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7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E:\01 储物柜\素材\新建文件夹\shutterstock_738715837.jpgshutterstock_73871583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366000" y="3964940"/>
            <a:ext cx="4049999" cy="2700000"/>
          </a:xfrm>
          <a:prstGeom prst="roundRect">
            <a:avLst>
              <a:gd name="adj" fmla="val 8812"/>
            </a:avLst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6990" y="197485"/>
            <a:ext cx="5610860" cy="970915"/>
          </a:xfrm>
        </p:spPr>
        <p:txBody>
          <a:bodyPr anchor="ctr" anchorCtr="0"/>
          <a:lstStyle/>
          <a:p>
            <a:r>
              <a:rPr lang="en-US" altLang="zh-CN">
                <a:latin typeface="Myriad Pro" panose="020B0503030403020204" pitchFamily="34" charset="0"/>
                <a:cs typeface="Myriad Pro" panose="020B0503030403020204" pitchFamily="34" charset="0"/>
              </a:rPr>
              <a:t>Solution Introduction</a:t>
            </a:r>
            <a:endParaRPr lang="en-US" altLang="zh-CN"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360680" y="285115"/>
            <a:ext cx="955675" cy="795020"/>
            <a:chOff x="1681" y="1167"/>
            <a:chExt cx="1505" cy="1252"/>
          </a:xfrm>
        </p:grpSpPr>
        <p:sp>
          <p:nvSpPr>
            <p:cNvPr id="16" name="菱形 15"/>
            <p:cNvSpPr/>
            <p:nvPr userDrawn="1"/>
          </p:nvSpPr>
          <p:spPr>
            <a:xfrm>
              <a:off x="1681" y="1167"/>
              <a:ext cx="1252" cy="1252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yriad Pro" panose="020B0503030403020204" pitchFamily="34" charset="0"/>
                <a:cs typeface="Myriad Pro" panose="020B0503030403020204" pitchFamily="34" charset="0"/>
              </a:endParaRPr>
            </a:p>
          </p:txBody>
        </p:sp>
        <p:sp>
          <p:nvSpPr>
            <p:cNvPr id="17" name="菱形 16"/>
            <p:cNvSpPr/>
            <p:nvPr userDrawn="1"/>
          </p:nvSpPr>
          <p:spPr>
            <a:xfrm>
              <a:off x="2190" y="1294"/>
              <a:ext cx="997" cy="997"/>
            </a:xfrm>
            <a:prstGeom prst="diamond">
              <a:avLst/>
            </a:prstGeom>
            <a:noFill/>
            <a:ln>
              <a:solidFill>
                <a:schemeClr val="accent6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yriad Pro" panose="020B0503030403020204" pitchFamily="34" charset="0"/>
                <a:cs typeface="Myriad Pro" panose="020B0503030403020204" pitchFamily="34" charset="0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582295" y="367665"/>
            <a:ext cx="362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3200" b="1">
                <a:solidFill>
                  <a:schemeClr val="bg1"/>
                </a:solidFill>
                <a:latin typeface="Myriad Pro" panose="020B0503030403020204" pitchFamily="34" charset="0"/>
                <a:ea typeface="思源黑体 CN Bold" panose="020B0800000000000000" charset="-122"/>
                <a:cs typeface="Myriad Pro" panose="020B0503030403020204" pitchFamily="34" charset="0"/>
              </a:rPr>
              <a:t>1</a:t>
            </a:r>
            <a:endParaRPr lang="en-US" altLang="zh-CN" sz="3200" b="1">
              <a:solidFill>
                <a:schemeClr val="bg1"/>
              </a:solidFill>
              <a:latin typeface="Myriad Pro" panose="020B0503030403020204" pitchFamily="34" charset="0"/>
              <a:ea typeface="思源黑体 CN Bold" panose="020B0800000000000000" charset="-122"/>
              <a:cs typeface="Myriad Pro" panose="020B0503030403020204" pitchFamily="34" charset="0"/>
            </a:endParaRPr>
          </a:p>
        </p:txBody>
      </p:sp>
      <p:sp>
        <p:nvSpPr>
          <p:cNvPr id="36" name="Rectangle: Rounded Corners 77"/>
          <p:cNvSpPr/>
          <p:nvPr/>
        </p:nvSpPr>
        <p:spPr>
          <a:xfrm rot="2700000">
            <a:off x="327025" y="4320540"/>
            <a:ext cx="1579880" cy="15798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ea typeface="等线" panose="02010600030101010101" charset="-122"/>
              <a:cs typeface="Myriad Pro" panose="020B0503030403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8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Myriad Pro" panose="020B0503030403020204" pitchFamily="34" charset="0"/>
                <a:ea typeface="等线" panose="02010600030101010101" charset="-122"/>
                <a:cs typeface="Myriad Pro" panose="020B0503030403020204" pitchFamily="34" charset="0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066800" y="2467610"/>
            <a:ext cx="5777865" cy="292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fontAlgn="auto">
              <a:lnSpc>
                <a:spcPct val="100000"/>
              </a:lnSpc>
              <a:spcAft>
                <a:spcPts val="500"/>
              </a:spcAft>
              <a:buClr>
                <a:srgbClr val="70AD47"/>
              </a:buClr>
              <a:buSzTx/>
              <a:buFont typeface="Wingdings" panose="05000000000000000000" charset="0"/>
              <a:buAutoNum type="arabicPeriod"/>
            </a:pPr>
            <a:r>
              <a:rPr lang="en-US" altLang="zh-CN" sz="22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Traditional Lockers usually require physical credentials, like receipts and keys, which are easily lost. That means it needs manual management.</a:t>
            </a:r>
            <a:endParaRPr lang="en-US" altLang="zh-CN" sz="2200" dirty="0"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  <a:sym typeface="+mn-ea"/>
            </a:endParaRPr>
          </a:p>
          <a:p>
            <a:pPr marL="457200" indent="-457200" algn="l" fontAlgn="auto">
              <a:lnSpc>
                <a:spcPct val="100000"/>
              </a:lnSpc>
              <a:spcAft>
                <a:spcPts val="500"/>
              </a:spcAft>
              <a:buClr>
                <a:srgbClr val="70AD47"/>
              </a:buClr>
              <a:buSzTx/>
              <a:buFont typeface="Wingdings" panose="05000000000000000000" charset="0"/>
              <a:buAutoNum type="arabicPeriod"/>
            </a:pPr>
            <a:r>
              <a:rPr lang="en-US" altLang="zh-CN" sz="22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Storage and pick-up history is not available if using traditional lockers.</a:t>
            </a:r>
            <a:endParaRPr lang="en-US" altLang="zh-CN" sz="2200" dirty="0"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  <a:sym typeface="+mn-ea"/>
            </a:endParaRPr>
          </a:p>
          <a:p>
            <a:pPr marL="457200" indent="-457200" algn="l" fontAlgn="auto">
              <a:lnSpc>
                <a:spcPct val="100000"/>
              </a:lnSpc>
              <a:spcAft>
                <a:spcPts val="500"/>
              </a:spcAft>
              <a:buClr>
                <a:srgbClr val="70AD47"/>
              </a:buClr>
              <a:buSzTx/>
              <a:buFont typeface="Wingdings" panose="05000000000000000000" charset="0"/>
              <a:buAutoNum type="arabicPeriod"/>
            </a:pPr>
            <a:r>
              <a:rPr lang="en-US" altLang="zh-CN" sz="22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Traditional mechanical lock is easy to be unlocked by thieves.</a:t>
            </a:r>
            <a:endParaRPr lang="zh-CN" altLang="en-US" sz="2200" dirty="0">
              <a:latin typeface="Myriad Pro Light" panose="020B0403030403020204" charset="0"/>
              <a:cs typeface="Myriad Pro Light" panose="020B0403030403020204" charset="0"/>
            </a:endParaRPr>
          </a:p>
        </p:txBody>
      </p:sp>
      <p:pic>
        <p:nvPicPr>
          <p:cNvPr id="5" name="图片 4" descr="shutterstock_135684718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82510" y="951230"/>
            <a:ext cx="4016761" cy="2700000"/>
          </a:xfrm>
          <a:prstGeom prst="roundRect">
            <a:avLst>
              <a:gd name="adj" fmla="val 8764"/>
            </a:avLst>
          </a:prstGeom>
        </p:spPr>
      </p:pic>
      <p:sp>
        <p:nvSpPr>
          <p:cNvPr id="3" name="文本框 2"/>
          <p:cNvSpPr txBox="1"/>
          <p:nvPr/>
        </p:nvSpPr>
        <p:spPr>
          <a:xfrm>
            <a:off x="1316990" y="1651000"/>
            <a:ext cx="5474335" cy="5340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90000"/>
              </a:lnSpc>
              <a:buClrTx/>
              <a:buSzTx/>
              <a:buFontTx/>
            </a:pPr>
            <a:r>
              <a:rPr lang="en-US" altLang="zh-CN" sz="3200">
                <a:solidFill>
                  <a:schemeClr val="accent6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rPr>
              <a:t>The Problem of trational Locker</a:t>
            </a:r>
            <a:endParaRPr lang="en-US" altLang="zh-CN" sz="3200">
              <a:solidFill>
                <a:schemeClr val="accent6"/>
              </a:solidFill>
              <a:latin typeface="Myriad Pro" panose="020B0503030403020204" pitchFamily="34" charset="0"/>
              <a:ea typeface="Myriad Pro" panose="020B0503030403020204" pitchFamily="34" charset="0"/>
              <a:cs typeface="Myriad Pro" panose="020B0503030403020204" pitchFamily="34" charset="0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7565" y="192405"/>
            <a:ext cx="5323205" cy="97980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>
                <a:latin typeface="Myriad Pro" panose="020B0503030403020204" pitchFamily="34" charset="0"/>
                <a:cs typeface="Myriad Pro" panose="020B0503030403020204" pitchFamily="34" charset="0"/>
              </a:rPr>
              <a:t>Architecture</a:t>
            </a:r>
            <a:endParaRPr lang="en-US" altLang="zh-CN"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  <p:pic>
        <p:nvPicPr>
          <p:cNvPr id="11" name="图片 10" descr="C:\Users\Administrator\Desktop\架构图.png架构图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50366" y="1172528"/>
            <a:ext cx="8340725" cy="538480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23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3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4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</p:grpSp>
      <p:sp>
        <p:nvSpPr>
          <p:cNvPr id="31" name="泪滴形 30"/>
          <p:cNvSpPr/>
          <p:nvPr/>
        </p:nvSpPr>
        <p:spPr>
          <a:xfrm>
            <a:off x="201930" y="376555"/>
            <a:ext cx="635635" cy="610235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:\Users\Administrator\Desktop\连线图.png连线图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24940" y="809625"/>
            <a:ext cx="8899525" cy="58705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7565" y="192405"/>
            <a:ext cx="5323205" cy="97980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>
                <a:latin typeface="Myriad Pro" panose="020B0503030403020204" pitchFamily="34" charset="0"/>
                <a:cs typeface="Myriad Pro" panose="020B0503030403020204" pitchFamily="34" charset="0"/>
              </a:rPr>
              <a:t>Line Diagram</a:t>
            </a:r>
            <a:endParaRPr lang="en-US" altLang="zh-CN"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23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3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4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</p:grpSp>
      <p:sp>
        <p:nvSpPr>
          <p:cNvPr id="31" name="泪滴形 30"/>
          <p:cNvSpPr/>
          <p:nvPr/>
        </p:nvSpPr>
        <p:spPr>
          <a:xfrm>
            <a:off x="201930" y="376555"/>
            <a:ext cx="635635" cy="610235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60650" y="2446020"/>
            <a:ext cx="7920000" cy="1322070"/>
          </a:xfrm>
        </p:spPr>
        <p:txBody>
          <a:bodyPr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accent6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Face / Card Verification</a:t>
            </a:r>
            <a:r>
              <a:rPr lang="en-US" altLang="zh-CN" sz="2000" dirty="0">
                <a:solidFill>
                  <a:schemeClr val="accent6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: </a:t>
            </a:r>
            <a:r>
              <a:rPr lang="en-US" altLang="zh-CN" sz="20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Intelligent and Biometric Locker is a smart storage terminal developed based on Facial Recognition technology developed by ZKTeco. Masks and beards would not affect the performance. The solution is compatible with Wiegand Card readers.</a:t>
            </a:r>
            <a:endParaRPr lang="en-US" altLang="zh-CN" sz="2000" dirty="0"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6990" y="133350"/>
            <a:ext cx="6803390" cy="1051560"/>
          </a:xfrm>
        </p:spPr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latin typeface="Myriad Pro" panose="020B0503030403020204" pitchFamily="34" charset="0"/>
                <a:cs typeface="Myriad Pro" panose="020B0503030403020204" pitchFamily="34" charset="0"/>
                <a:sym typeface="+mn-ea"/>
              </a:rPr>
              <a:t>Highlight</a:t>
            </a:r>
            <a:endParaRPr lang="en-US" altLang="zh-CN">
              <a:solidFill>
                <a:schemeClr val="accent6"/>
              </a:solidFill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23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5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</p:grpSp>
      <p:sp>
        <p:nvSpPr>
          <p:cNvPr id="7" name="内容占位符 2"/>
          <p:cNvSpPr>
            <a:spLocks noGrp="1"/>
          </p:cNvSpPr>
          <p:nvPr/>
        </p:nvSpPr>
        <p:spPr>
          <a:xfrm>
            <a:off x="1156335" y="1350010"/>
            <a:ext cx="10033000" cy="760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2000" dirty="0" err="1">
                <a:latin typeface="Myriad Pro Light" panose="020B0403030403020204" charset="0"/>
                <a:ea typeface="微软雅黑 Light" panose="020B0502040204020203" charset="-122"/>
                <a:sym typeface="+mn-ea"/>
              </a:rPr>
              <a:t>ZKTeco‘s</a:t>
            </a:r>
            <a:r>
              <a:rPr lang="en-US" altLang="zh-CN" sz="2000" dirty="0">
                <a:latin typeface="Myriad Pro Light" panose="020B0403030403020204" charset="0"/>
                <a:ea typeface="微软雅黑 Light" panose="020B0502040204020203" charset="-122"/>
                <a:sym typeface="+mn-ea"/>
              </a:rPr>
              <a:t> Intelligent and Biometric Locker is</a:t>
            </a:r>
            <a:r>
              <a:rPr lang="zh-TW" altLang="en-US" sz="2000" dirty="0">
                <a:latin typeface="Myriad Pro Light" panose="020B0403030403020204" charset="0"/>
                <a:ea typeface="微软雅黑 Light" panose="020B0502040204020203" charset="-122"/>
                <a:sym typeface="+mn-ea"/>
              </a:rPr>
              <a:t> </a:t>
            </a:r>
            <a:r>
              <a:rPr lang="en-US" altLang="zh-CN" sz="2000" dirty="0">
                <a:latin typeface="Myriad Pro Light" panose="020B0403030403020204" charset="0"/>
                <a:ea typeface="微软雅黑 Light" panose="020B0502040204020203" charset="-122"/>
                <a:sym typeface="+mn-ea"/>
              </a:rPr>
              <a:t>designed for both internal users and temporary users. It is your new storage option in fitness centers, commercial and residential buildings.</a:t>
            </a:r>
            <a:endParaRPr lang="en-US" altLang="zh-CN" sz="2000" dirty="0">
              <a:solidFill>
                <a:srgbClr val="FF0000"/>
              </a:solidFill>
              <a:latin typeface="Myriad Pro Light" panose="020B0403030403020204" charset="0"/>
              <a:ea typeface="微软雅黑 Light" panose="020B0502040204020203" charset="-122"/>
              <a:cs typeface="Myriad Pro" panose="020B0503030403020204" pitchFamily="3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660650" y="4059555"/>
            <a:ext cx="7920000" cy="204025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accent6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Personalization</a:t>
            </a:r>
            <a:r>
              <a:rPr lang="en-US" altLang="zh-CN" sz="2000" dirty="0">
                <a:solidFill>
                  <a:schemeClr val="accent6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: </a:t>
            </a:r>
            <a:r>
              <a:rPr lang="en-US" altLang="zh-CN" sz="20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We provide a user-defined number of cells. It supports a maximum of 96 </a:t>
            </a:r>
            <a:r>
              <a:rPr lang="en-US" altLang="zh-CN" sz="2000" dirty="0">
                <a:latin typeface="Myriad Pro Light" panose="020B0403030403020204" charset="0"/>
                <a:ea typeface="微软雅黑 Light" panose="020B0502040204020203" charset="-122"/>
                <a:sym typeface="+mn-ea"/>
              </a:rPr>
              <a:t>cells, support three compartment sizes according to the client’s needs.</a:t>
            </a:r>
            <a:endParaRPr lang="en-US" altLang="zh-CN" sz="2000" dirty="0">
              <a:latin typeface="Myriad Pro Light" panose="020B0403030403020204" charset="0"/>
              <a:ea typeface="微软雅黑 Light" panose="020B0502040204020203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accent6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Configure Switch: </a:t>
            </a:r>
            <a:r>
              <a:rPr lang="en-US" altLang="zh-CN" sz="20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We provide serveral switches to meet different situation need. Switch 1:  </a:t>
            </a:r>
            <a:r>
              <a:rPr lang="en-US" altLang="zh-CN" sz="2000" b="1" i="1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Allow Visitor to use</a:t>
            </a:r>
            <a:r>
              <a:rPr lang="en-US" altLang="zh-CN" sz="20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 Switch 2: </a:t>
            </a:r>
            <a:r>
              <a:rPr lang="en-US" altLang="zh-CN" sz="2000" b="1" i="1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Allow Halfway Out </a:t>
            </a:r>
            <a:r>
              <a:rPr lang="en-US" altLang="zh-CN" sz="20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Switch 3:</a:t>
            </a:r>
            <a:r>
              <a:rPr lang="en-US" altLang="zh-CN" sz="2000" b="1" i="1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 Allow Multiple people use One Compartment</a:t>
            </a:r>
            <a:endParaRPr lang="en-US" altLang="zh-CN" sz="2000" b="1" i="1" dirty="0"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  <a:sym typeface="+mn-ea"/>
            </a:endParaRPr>
          </a:p>
        </p:txBody>
      </p:sp>
      <p:grpSp>
        <p:nvGrpSpPr>
          <p:cNvPr id="11" name="组合 10"/>
          <p:cNvGrpSpPr>
            <a:grpSpLocks noChangeAspect="1"/>
          </p:cNvGrpSpPr>
          <p:nvPr/>
        </p:nvGrpSpPr>
        <p:grpSpPr>
          <a:xfrm>
            <a:off x="1129937" y="2747055"/>
            <a:ext cx="1094107" cy="720000"/>
            <a:chOff x="2050" y="2606"/>
            <a:chExt cx="1939" cy="1276"/>
          </a:xfrm>
        </p:grpSpPr>
        <p:pic>
          <p:nvPicPr>
            <p:cNvPr id="21" name="图片 20" descr="人脸核身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50" y="2606"/>
              <a:ext cx="1417" cy="1276"/>
            </a:xfrm>
            <a:prstGeom prst="rect">
              <a:avLst/>
            </a:prstGeom>
          </p:spPr>
        </p:pic>
        <p:pic>
          <p:nvPicPr>
            <p:cNvPr id="9" name="图片 8" descr="C:/Users/Administrator/AppData/Local/Temp/kaimatting_20210426182227/output_20210426182231..pngoutput_20210426182231.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7" y="3082"/>
              <a:ext cx="522" cy="801"/>
            </a:xfrm>
            <a:prstGeom prst="rect">
              <a:avLst/>
            </a:prstGeom>
          </p:spPr>
        </p:pic>
      </p:grpSp>
      <p:pic>
        <p:nvPicPr>
          <p:cNvPr id="12" name="图片 11" descr="自定义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990" y="4719320"/>
            <a:ext cx="720000" cy="720000"/>
          </a:xfrm>
          <a:prstGeom prst="rect">
            <a:avLst/>
          </a:prstGeom>
        </p:spPr>
      </p:pic>
      <p:sp>
        <p:nvSpPr>
          <p:cNvPr id="31" name="泪滴形 30"/>
          <p:cNvSpPr/>
          <p:nvPr/>
        </p:nvSpPr>
        <p:spPr>
          <a:xfrm>
            <a:off x="201930" y="376555"/>
            <a:ext cx="635635" cy="610235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41575" y="2207895"/>
            <a:ext cx="8668385" cy="1630045"/>
          </a:xfrm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accent6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Anti-Counterfeiting</a:t>
            </a:r>
            <a:r>
              <a:rPr lang="en-US" altLang="zh-CN" sz="2000" dirty="0">
                <a:solidFill>
                  <a:schemeClr val="accent6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: </a:t>
            </a:r>
            <a:r>
              <a:rPr lang="en-US" altLang="zh-CN" sz="2000" dirty="0">
                <a:latin typeface="Myriad Pro Light" panose="020B0403030403020204" charset="0"/>
                <a:ea typeface="微软雅黑 Light" panose="020B0502040204020203" charset="-122"/>
                <a:sym typeface="+mn-ea"/>
              </a:rPr>
              <a:t>The Facial Recognition terminal is </a:t>
            </a:r>
            <a:r>
              <a:rPr lang="en-US" altLang="zh-CN" sz="20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equipped with a smart binocular camera, which supports liveness detection, faster and more accurate recognition. It could effectively help reduce the risk of thieving. Thanks to the intelligent lighting </a:t>
            </a:r>
            <a:r>
              <a:rPr lang="en-US" altLang="zh-CN" sz="2000" dirty="0">
                <a:latin typeface="Myriad Pro Light" panose="020B0403030403020204" charset="0"/>
                <a:ea typeface="微软雅黑 Light" panose="020B0502040204020203" charset="-122"/>
                <a:sym typeface="+mn-ea"/>
              </a:rPr>
              <a:t>design, the device has high adaptability </a:t>
            </a:r>
            <a:r>
              <a:rPr lang="en-US" altLang="zh-CN" sz="20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under different lighting conditions.   </a:t>
            </a:r>
            <a:endParaRPr lang="en-US" altLang="zh-CN" sz="2000" dirty="0"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6990" y="133350"/>
            <a:ext cx="6803390" cy="1051560"/>
          </a:xfrm>
        </p:spPr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>
                <a:latin typeface="Myriad Pro" panose="020B0503030403020204" pitchFamily="34" charset="0"/>
                <a:cs typeface="Myriad Pro" panose="020B0503030403020204" pitchFamily="34" charset="0"/>
                <a:sym typeface="+mn-ea"/>
              </a:rPr>
              <a:t>Highlight</a:t>
            </a:r>
            <a:endParaRPr lang="en-US" altLang="zh-CN">
              <a:solidFill>
                <a:schemeClr val="accent6"/>
              </a:solidFill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23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5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</p:grpSp>
      <p:sp>
        <p:nvSpPr>
          <p:cNvPr id="6" name="内容占位符 2"/>
          <p:cNvSpPr>
            <a:spLocks noGrp="1"/>
          </p:cNvSpPr>
          <p:nvPr/>
        </p:nvSpPr>
        <p:spPr>
          <a:xfrm>
            <a:off x="2441575" y="4050030"/>
            <a:ext cx="8668385" cy="70675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accent6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Advertisements</a:t>
            </a:r>
            <a:r>
              <a:rPr lang="en-US" altLang="zh-CN" sz="2000" dirty="0">
                <a:solidFill>
                  <a:schemeClr val="accent6"/>
                </a:solidFill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:</a:t>
            </a:r>
            <a:r>
              <a:rPr lang="en-US" altLang="zh-CN" sz="2000" dirty="0">
                <a:latin typeface="Myriad Pro Light" panose="020B0403030403020204" charset="0"/>
                <a:ea typeface="微软雅黑 Light" panose="020B0502040204020203" charset="-122"/>
                <a:cs typeface="Myriad Pro Light" panose="020B0403030403020204" charset="0"/>
                <a:sym typeface="+mn-ea"/>
              </a:rPr>
              <a:t> It offers advertisement space on a 7-inch touch screen, improving business efficiency and helping in realization of business goals.</a:t>
            </a:r>
            <a:endParaRPr lang="en-US" altLang="zh-CN" sz="2000" dirty="0"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2441575" y="5260340"/>
            <a:ext cx="8668385" cy="70675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accent6"/>
                </a:solidFill>
                <a:latin typeface="Myriad Pro Light" panose="020B0403030403020204" charset="0"/>
                <a:ea typeface="微软雅黑 Light" panose="020B0502040204020203" charset="-122"/>
                <a:sym typeface="+mn-ea"/>
              </a:rPr>
              <a:t>Storage and pick-up History</a:t>
            </a:r>
            <a:r>
              <a:rPr lang="en-US" altLang="zh-CN" sz="2000" dirty="0">
                <a:latin typeface="Myriad Pro Light" panose="020B0403030403020204" charset="0"/>
                <a:ea typeface="微软雅黑 Light" panose="020B0502040204020203" charset="-122"/>
                <a:sym typeface="+mn-ea"/>
              </a:rPr>
              <a:t>: It could save up to 100,000 transactions of storage and pick-up, which is convenient for administrators to view the using details.</a:t>
            </a:r>
            <a:endParaRPr lang="en-US" altLang="zh-CN" sz="2000" dirty="0">
              <a:latin typeface="Myriad Pro Light" panose="020B0403030403020204" charset="0"/>
              <a:ea typeface="微软雅黑 Light" panose="020B0502040204020203" charset="-122"/>
              <a:cs typeface="Myriad Pro Light" panose="020B0403030403020204" charset="0"/>
              <a:sym typeface="+mn-ea"/>
            </a:endParaRPr>
          </a:p>
        </p:txBody>
      </p:sp>
      <p:pic>
        <p:nvPicPr>
          <p:cNvPr id="27" name="图片 26" descr="广告牌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355" y="4043680"/>
            <a:ext cx="720508" cy="719455"/>
          </a:xfrm>
          <a:prstGeom prst="rect">
            <a:avLst/>
          </a:prstGeom>
        </p:spPr>
      </p:pic>
      <p:pic>
        <p:nvPicPr>
          <p:cNvPr id="13" name="图片 12" descr="记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0" y="5254898"/>
            <a:ext cx="720508" cy="719455"/>
          </a:xfrm>
          <a:prstGeom prst="rect">
            <a:avLst/>
          </a:prstGeom>
        </p:spPr>
      </p:pic>
      <p:pic>
        <p:nvPicPr>
          <p:cNvPr id="12" name="图片 11" descr="防盗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355" y="2662918"/>
            <a:ext cx="720000" cy="720000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/>
        </p:nvSpPr>
        <p:spPr>
          <a:xfrm>
            <a:off x="1156335" y="1350010"/>
            <a:ext cx="10033000" cy="760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yriad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2000" dirty="0" err="1">
                <a:latin typeface="Myriad Pro Light" panose="020B0403030403020204" charset="0"/>
                <a:ea typeface="微软雅黑 Light" panose="020B0502040204020203" charset="-122"/>
                <a:sym typeface="+mn-ea"/>
              </a:rPr>
              <a:t>ZKTeco‘s</a:t>
            </a:r>
            <a:r>
              <a:rPr lang="en-US" altLang="zh-CN" sz="2000" dirty="0">
                <a:latin typeface="Myriad Pro Light" panose="020B0403030403020204" charset="0"/>
                <a:ea typeface="微软雅黑 Light" panose="020B0502040204020203" charset="-122"/>
                <a:sym typeface="+mn-ea"/>
              </a:rPr>
              <a:t> Intelligent and Biometric Locker is</a:t>
            </a:r>
            <a:r>
              <a:rPr lang="zh-TW" altLang="en-US" sz="2000" dirty="0">
                <a:latin typeface="Myriad Pro Light" panose="020B0403030403020204" charset="0"/>
                <a:ea typeface="微软雅黑 Light" panose="020B0502040204020203" charset="-122"/>
                <a:sym typeface="+mn-ea"/>
              </a:rPr>
              <a:t> </a:t>
            </a:r>
            <a:r>
              <a:rPr lang="en-US" altLang="zh-CN" sz="2000" dirty="0">
                <a:latin typeface="Myriad Pro Light" panose="020B0403030403020204" charset="0"/>
                <a:ea typeface="微软雅黑 Light" panose="020B0502040204020203" charset="-122"/>
                <a:sym typeface="+mn-ea"/>
              </a:rPr>
              <a:t>designed for both internal users and temporary users. It is your new storage option in fitness centers, commercial and residential buildings.</a:t>
            </a:r>
            <a:endParaRPr lang="en-US" altLang="zh-CN" sz="2000" dirty="0">
              <a:solidFill>
                <a:srgbClr val="FF0000"/>
              </a:solidFill>
              <a:latin typeface="Myriad Pro Light" panose="020B0403030403020204" charset="0"/>
              <a:ea typeface="微软雅黑 Light" panose="020B0502040204020203" charset="-122"/>
              <a:cs typeface="Myriad Pro" panose="020B0503030403020204" pitchFamily="34" charset="0"/>
              <a:sym typeface="+mn-ea"/>
            </a:endParaRPr>
          </a:p>
        </p:txBody>
      </p:sp>
      <p:sp>
        <p:nvSpPr>
          <p:cNvPr id="31" name="泪滴形 30"/>
          <p:cNvSpPr/>
          <p:nvPr/>
        </p:nvSpPr>
        <p:spPr>
          <a:xfrm>
            <a:off x="201930" y="376555"/>
            <a:ext cx="635635" cy="610235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/>
        </p:nvSpPr>
        <p:spPr>
          <a:xfrm>
            <a:off x="837565" y="207010"/>
            <a:ext cx="6624955" cy="949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  <a:sym typeface="+mn-ea"/>
              </a:rPr>
              <a:t>Applications: Fixed Users </a:t>
            </a:r>
            <a:endParaRPr lang="zh-CN" altLang="en-US">
              <a:latin typeface="Myriad Pro" panose="020B0503030403020204" pitchFamily="34" charset="0"/>
              <a:ea typeface="宋体" panose="02010600030101010101" pitchFamily="2" charset="-122"/>
              <a:cs typeface="Myriad Pro" panose="020B0503030403020204" pitchFamily="34" charset="0"/>
              <a:sym typeface="+mn-ea"/>
            </a:endParaRPr>
          </a:p>
        </p:txBody>
      </p:sp>
      <p:sp>
        <p:nvSpPr>
          <p:cNvPr id="31" name="泪滴形 30"/>
          <p:cNvSpPr/>
          <p:nvPr/>
        </p:nvSpPr>
        <p:spPr>
          <a:xfrm>
            <a:off x="201930" y="376555"/>
            <a:ext cx="635635" cy="610235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693038" y="5956935"/>
            <a:ext cx="885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Myriad Pro" panose="020B0503030403020204" pitchFamily="34" charset="0"/>
                <a:cs typeface="Myriad Pro" panose="020B0503030403020204" pitchFamily="34" charset="0"/>
              </a:rPr>
              <a:t>Factory</a:t>
            </a:r>
            <a:endParaRPr lang="en-US" altLang="zh-CN" dirty="0"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  <p:pic>
        <p:nvPicPr>
          <p:cNvPr id="2" name="图片 1" descr="E:\01 储物柜\素材\新建文件夹\shutterstock_1247767507.jpgshutterstock_124776750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52245" y="3956050"/>
            <a:ext cx="3416300" cy="1874520"/>
          </a:xfrm>
          <a:prstGeom prst="rect">
            <a:avLst/>
          </a:prstGeom>
        </p:spPr>
      </p:pic>
      <p:pic>
        <p:nvPicPr>
          <p:cNvPr id="3" name="图片 2" descr="E:\01 储物柜\素材\新建文件夹\shutterstock_1159826209.jpgshutterstock_115982620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31915" y="3982720"/>
            <a:ext cx="3424555" cy="18218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710809" y="5956935"/>
            <a:ext cx="8312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yriad Pro" panose="020B0503030403020204" pitchFamily="34" charset="0"/>
                <a:cs typeface="Myriad Pro" panose="020B0503030403020204" pitchFamily="34" charset="0"/>
              </a:rPr>
              <a:t>School</a:t>
            </a:r>
            <a:endParaRPr lang="en-US" dirty="0"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35405" y="1327785"/>
            <a:ext cx="74161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Myriad Pro Light" panose="020B0403030403020204" charset="0"/>
                <a:cs typeface="Myriad Pro Light" panose="020B0403030403020204" charset="0"/>
              </a:rPr>
              <a:t>Fixed User: Employee and Student</a:t>
            </a:r>
            <a:endParaRPr lang="en-US" altLang="zh-CN">
              <a:latin typeface="Myriad Pro Light" panose="020B0403030403020204" charset="0"/>
              <a:cs typeface="Myriad Pro Light" panose="020B0403030403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Myriad Pro Light" panose="020B0403030403020204" charset="0"/>
                <a:cs typeface="Myriad Pro Light" panose="020B0403030403020204" charset="0"/>
              </a:rPr>
              <a:t>Fixed Compartment</a:t>
            </a:r>
            <a:endParaRPr lang="en-US" altLang="zh-CN">
              <a:latin typeface="Myriad Pro Light" panose="020B0403030403020204" charset="0"/>
              <a:cs typeface="Myriad Pro Light" panose="020B0403030403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Myriad Pro Light" panose="020B0403030403020204" charset="0"/>
                <a:cs typeface="Myriad Pro Light" panose="020B0403030403020204" charset="0"/>
              </a:rPr>
              <a:t>Two modes: One User One Compartment and Multi-user One Compartment</a:t>
            </a:r>
            <a:endParaRPr lang="en-US" altLang="zh-CN">
              <a:latin typeface="Myriad Pro Light" panose="020B0403030403020204" charset="0"/>
              <a:cs typeface="Myriad Pro Light" panose="020B0403030403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Myriad Pro Light" panose="020B0403030403020204" charset="0"/>
                <a:cs typeface="Myriad Pro Light" panose="020B0403030403020204" charset="0"/>
              </a:rPr>
              <a:t>Facial Recognition or Card Verification</a:t>
            </a:r>
            <a:endParaRPr lang="en-US" altLang="zh-CN">
              <a:latin typeface="Myriad Pro Light" panose="020B0403030403020204" charset="0"/>
              <a:cs typeface="Myriad Pro Light" panose="020B040303040302020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23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7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amusement Park"/>
          <p:cNvPicPr>
            <a:picLocks noChangeAspect="1"/>
          </p:cNvPicPr>
          <p:nvPr/>
        </p:nvPicPr>
        <p:blipFill>
          <a:blip r:embed="rId1"/>
          <a:srcRect l="-371" t="22069" r="371" b="2030"/>
          <a:stretch>
            <a:fillRect/>
          </a:stretch>
        </p:blipFill>
        <p:spPr>
          <a:xfrm>
            <a:off x="1452245" y="3931250"/>
            <a:ext cx="3420000" cy="19237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51660" y="5956935"/>
            <a:ext cx="2567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Myriad Pro" panose="020B0503030403020204" pitchFamily="34" charset="0"/>
                <a:cs typeface="Myriad Pro" panose="020B0503030403020204" pitchFamily="34" charset="0"/>
              </a:rPr>
              <a:t>Amusement Park</a:t>
            </a:r>
            <a:endParaRPr lang="en-US" dirty="0" err="1"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42125" y="5956935"/>
            <a:ext cx="2567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dirty="0" err="1">
                <a:latin typeface="Myriad Pro" panose="020B0503030403020204" pitchFamily="34" charset="0"/>
                <a:cs typeface="Myriad Pro" panose="020B0503030403020204" pitchFamily="34" charset="0"/>
              </a:rPr>
              <a:t>Supermarket</a:t>
            </a:r>
            <a:endParaRPr lang="en-US" dirty="0" err="1">
              <a:latin typeface="Myriad Pro" panose="020B0503030403020204" pitchFamily="34" charset="0"/>
              <a:cs typeface="Myriad Pro" panose="020B0503030403020204" pitchFamily="34" charset="0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837565" y="207010"/>
            <a:ext cx="7406005" cy="949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Tx/>
              <a:buSzTx/>
              <a:buFontTx/>
            </a:pPr>
            <a:r>
              <a:rPr lang="en-US" altLang="zh-CN"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  <a:sym typeface="+mn-ea"/>
              </a:rPr>
              <a:t>Applications: Temporary User</a:t>
            </a:r>
            <a:endParaRPr lang="zh-CN" altLang="en-US">
              <a:latin typeface="Myriad Pro" panose="020B0503030403020204" pitchFamily="34" charset="0"/>
              <a:ea typeface="宋体" panose="02010600030101010101" pitchFamily="2" charset="-122"/>
              <a:cs typeface="Myriad Pro" panose="020B0503030403020204" pitchFamily="34" charset="0"/>
              <a:sym typeface="+mn-ea"/>
            </a:endParaRPr>
          </a:p>
        </p:txBody>
      </p:sp>
      <p:sp>
        <p:nvSpPr>
          <p:cNvPr id="31" name="泪滴形 30"/>
          <p:cNvSpPr/>
          <p:nvPr/>
        </p:nvSpPr>
        <p:spPr>
          <a:xfrm>
            <a:off x="201930" y="376555"/>
            <a:ext cx="635635" cy="610235"/>
          </a:xfrm>
          <a:prstGeom prst="teardrop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2"/>
          <a:srcRect t="7463" b="9050"/>
          <a:stretch>
            <a:fillRect/>
          </a:stretch>
        </p:blipFill>
        <p:spPr>
          <a:xfrm>
            <a:off x="6416040" y="3931285"/>
            <a:ext cx="3420110" cy="190373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" name="组合 21"/>
          <p:cNvGrpSpPr/>
          <p:nvPr/>
        </p:nvGrpSpPr>
        <p:grpSpPr>
          <a:xfrm>
            <a:off x="10472420" y="302895"/>
            <a:ext cx="1427095" cy="334645"/>
            <a:chOff x="2265363" y="1219201"/>
            <a:chExt cx="3654426" cy="855663"/>
          </a:xfrm>
        </p:grpSpPr>
        <p:sp>
          <p:nvSpPr>
            <p:cNvPr id="23" name="Freeform 5"/>
            <p:cNvSpPr/>
            <p:nvPr/>
          </p:nvSpPr>
          <p:spPr bwMode="auto">
            <a:xfrm>
              <a:off x="2265363" y="1219201"/>
              <a:ext cx="1835150" cy="855663"/>
            </a:xfrm>
            <a:custGeom>
              <a:avLst/>
              <a:gdLst>
                <a:gd name="T0" fmla="*/ 1156 w 1156"/>
                <a:gd name="T1" fmla="*/ 0 h 539"/>
                <a:gd name="T2" fmla="*/ 876 w 1156"/>
                <a:gd name="T3" fmla="*/ 211 h 539"/>
                <a:gd name="T4" fmla="*/ 1015 w 1156"/>
                <a:gd name="T5" fmla="*/ 539 h 539"/>
                <a:gd name="T6" fmla="*/ 862 w 1156"/>
                <a:gd name="T7" fmla="*/ 539 h 539"/>
                <a:gd name="T8" fmla="*/ 769 w 1156"/>
                <a:gd name="T9" fmla="*/ 293 h 539"/>
                <a:gd name="T10" fmla="*/ 657 w 1156"/>
                <a:gd name="T11" fmla="*/ 379 h 539"/>
                <a:gd name="T12" fmla="*/ 622 w 1156"/>
                <a:gd name="T13" fmla="*/ 539 h 539"/>
                <a:gd name="T14" fmla="*/ 0 w 1156"/>
                <a:gd name="T15" fmla="*/ 539 h 539"/>
                <a:gd name="T16" fmla="*/ 16 w 1156"/>
                <a:gd name="T17" fmla="*/ 439 h 539"/>
                <a:gd name="T18" fmla="*/ 379 w 1156"/>
                <a:gd name="T19" fmla="*/ 95 h 539"/>
                <a:gd name="T20" fmla="*/ 112 w 1156"/>
                <a:gd name="T21" fmla="*/ 95 h 539"/>
                <a:gd name="T22" fmla="*/ 131 w 1156"/>
                <a:gd name="T23" fmla="*/ 0 h 539"/>
                <a:gd name="T24" fmla="*/ 561 w 1156"/>
                <a:gd name="T25" fmla="*/ 0 h 539"/>
                <a:gd name="T26" fmla="*/ 542 w 1156"/>
                <a:gd name="T27" fmla="*/ 90 h 539"/>
                <a:gd name="T28" fmla="*/ 163 w 1156"/>
                <a:gd name="T29" fmla="*/ 444 h 539"/>
                <a:gd name="T30" fmla="*/ 526 w 1156"/>
                <a:gd name="T31" fmla="*/ 442 h 539"/>
                <a:gd name="T32" fmla="*/ 625 w 1156"/>
                <a:gd name="T33" fmla="*/ 0 h 539"/>
                <a:gd name="T34" fmla="*/ 750 w 1156"/>
                <a:gd name="T35" fmla="*/ 0 h 539"/>
                <a:gd name="T36" fmla="*/ 694 w 1156"/>
                <a:gd name="T37" fmla="*/ 233 h 539"/>
                <a:gd name="T38" fmla="*/ 985 w 1156"/>
                <a:gd name="T39" fmla="*/ 0 h 539"/>
                <a:gd name="T40" fmla="*/ 1156 w 1156"/>
                <a:gd name="T41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6" h="539">
                  <a:moveTo>
                    <a:pt x="1156" y="0"/>
                  </a:moveTo>
                  <a:lnTo>
                    <a:pt x="876" y="211"/>
                  </a:lnTo>
                  <a:lnTo>
                    <a:pt x="1015" y="539"/>
                  </a:lnTo>
                  <a:lnTo>
                    <a:pt x="862" y="539"/>
                  </a:lnTo>
                  <a:lnTo>
                    <a:pt x="769" y="293"/>
                  </a:lnTo>
                  <a:lnTo>
                    <a:pt x="657" y="379"/>
                  </a:lnTo>
                  <a:lnTo>
                    <a:pt x="622" y="539"/>
                  </a:lnTo>
                  <a:lnTo>
                    <a:pt x="0" y="539"/>
                  </a:lnTo>
                  <a:lnTo>
                    <a:pt x="16" y="439"/>
                  </a:lnTo>
                  <a:lnTo>
                    <a:pt x="379" y="95"/>
                  </a:lnTo>
                  <a:lnTo>
                    <a:pt x="112" y="95"/>
                  </a:lnTo>
                  <a:lnTo>
                    <a:pt x="131" y="0"/>
                  </a:lnTo>
                  <a:lnTo>
                    <a:pt x="561" y="0"/>
                  </a:lnTo>
                  <a:lnTo>
                    <a:pt x="542" y="90"/>
                  </a:lnTo>
                  <a:lnTo>
                    <a:pt x="163" y="444"/>
                  </a:lnTo>
                  <a:lnTo>
                    <a:pt x="526" y="442"/>
                  </a:lnTo>
                  <a:lnTo>
                    <a:pt x="625" y="0"/>
                  </a:lnTo>
                  <a:lnTo>
                    <a:pt x="750" y="0"/>
                  </a:lnTo>
                  <a:lnTo>
                    <a:pt x="694" y="233"/>
                  </a:lnTo>
                  <a:lnTo>
                    <a:pt x="985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3" name="Freeform 6"/>
            <p:cNvSpPr>
              <a:spLocks noEditPoints="1"/>
            </p:cNvSpPr>
            <p:nvPr/>
          </p:nvSpPr>
          <p:spPr bwMode="auto">
            <a:xfrm>
              <a:off x="4575176" y="1627188"/>
              <a:ext cx="487363" cy="430213"/>
            </a:xfrm>
            <a:custGeom>
              <a:avLst/>
              <a:gdLst>
                <a:gd name="T0" fmla="*/ 249 w 307"/>
                <a:gd name="T1" fmla="*/ 271 h 271"/>
                <a:gd name="T2" fmla="*/ 0 w 307"/>
                <a:gd name="T3" fmla="*/ 271 h 271"/>
                <a:gd name="T4" fmla="*/ 38 w 307"/>
                <a:gd name="T5" fmla="*/ 101 h 271"/>
                <a:gd name="T6" fmla="*/ 214 w 307"/>
                <a:gd name="T7" fmla="*/ 101 h 271"/>
                <a:gd name="T8" fmla="*/ 201 w 307"/>
                <a:gd name="T9" fmla="*/ 168 h 271"/>
                <a:gd name="T10" fmla="*/ 94 w 307"/>
                <a:gd name="T11" fmla="*/ 168 h 271"/>
                <a:gd name="T12" fmla="*/ 86 w 307"/>
                <a:gd name="T13" fmla="*/ 204 h 271"/>
                <a:gd name="T14" fmla="*/ 265 w 307"/>
                <a:gd name="T15" fmla="*/ 204 h 271"/>
                <a:gd name="T16" fmla="*/ 249 w 307"/>
                <a:gd name="T17" fmla="*/ 271 h 271"/>
                <a:gd name="T18" fmla="*/ 294 w 307"/>
                <a:gd name="T19" fmla="*/ 68 h 271"/>
                <a:gd name="T20" fmla="*/ 46 w 307"/>
                <a:gd name="T21" fmla="*/ 68 h 271"/>
                <a:gd name="T22" fmla="*/ 59 w 307"/>
                <a:gd name="T23" fmla="*/ 0 h 271"/>
                <a:gd name="T24" fmla="*/ 307 w 307"/>
                <a:gd name="T25" fmla="*/ 0 h 271"/>
                <a:gd name="T26" fmla="*/ 294 w 307"/>
                <a:gd name="T27" fmla="*/ 6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7" h="271">
                  <a:moveTo>
                    <a:pt x="249" y="271"/>
                  </a:moveTo>
                  <a:lnTo>
                    <a:pt x="0" y="271"/>
                  </a:lnTo>
                  <a:lnTo>
                    <a:pt x="38" y="101"/>
                  </a:lnTo>
                  <a:lnTo>
                    <a:pt x="214" y="101"/>
                  </a:lnTo>
                  <a:lnTo>
                    <a:pt x="201" y="168"/>
                  </a:lnTo>
                  <a:lnTo>
                    <a:pt x="94" y="168"/>
                  </a:lnTo>
                  <a:lnTo>
                    <a:pt x="86" y="204"/>
                  </a:lnTo>
                  <a:lnTo>
                    <a:pt x="265" y="204"/>
                  </a:lnTo>
                  <a:lnTo>
                    <a:pt x="249" y="271"/>
                  </a:lnTo>
                  <a:close/>
                  <a:moveTo>
                    <a:pt x="294" y="68"/>
                  </a:moveTo>
                  <a:lnTo>
                    <a:pt x="46" y="68"/>
                  </a:lnTo>
                  <a:lnTo>
                    <a:pt x="59" y="0"/>
                  </a:lnTo>
                  <a:lnTo>
                    <a:pt x="307" y="0"/>
                  </a:lnTo>
                  <a:lnTo>
                    <a:pt x="294" y="68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5024438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3 w 108"/>
                <a:gd name="T7" fmla="*/ 100 h 100"/>
                <a:gd name="T8" fmla="*/ 23 w 108"/>
                <a:gd name="T9" fmla="*/ 100 h 100"/>
                <a:gd name="T10" fmla="*/ 5 w 108"/>
                <a:gd name="T11" fmla="*/ 96 h 100"/>
                <a:gd name="T12" fmla="*/ 0 w 108"/>
                <a:gd name="T13" fmla="*/ 86 h 100"/>
                <a:gd name="T14" fmla="*/ 1 w 108"/>
                <a:gd name="T15" fmla="*/ 80 h 100"/>
                <a:gd name="T16" fmla="*/ 2 w 108"/>
                <a:gd name="T17" fmla="*/ 75 h 100"/>
                <a:gd name="T18" fmla="*/ 10 w 108"/>
                <a:gd name="T19" fmla="*/ 37 h 100"/>
                <a:gd name="T20" fmla="*/ 37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1 w 108"/>
                <a:gd name="T27" fmla="*/ 62 h 100"/>
                <a:gd name="T28" fmla="*/ 98 w 108"/>
                <a:gd name="T29" fmla="*/ 62 h 100"/>
                <a:gd name="T30" fmla="*/ 95 w 108"/>
                <a:gd name="T31" fmla="*/ 75 h 100"/>
                <a:gd name="T32" fmla="*/ 104 w 108"/>
                <a:gd name="T33" fmla="*/ 37 h 100"/>
                <a:gd name="T34" fmla="*/ 77 w 108"/>
                <a:gd name="T35" fmla="*/ 37 h 100"/>
                <a:gd name="T36" fmla="*/ 80 w 108"/>
                <a:gd name="T37" fmla="*/ 25 h 100"/>
                <a:gd name="T38" fmla="*/ 13 w 108"/>
                <a:gd name="T39" fmla="*/ 25 h 100"/>
                <a:gd name="T40" fmla="*/ 17 w 108"/>
                <a:gd name="T41" fmla="*/ 13 h 100"/>
                <a:gd name="T42" fmla="*/ 26 w 108"/>
                <a:gd name="T43" fmla="*/ 4 h 100"/>
                <a:gd name="T44" fmla="*/ 45 w 108"/>
                <a:gd name="T45" fmla="*/ 0 h 100"/>
                <a:gd name="T46" fmla="*/ 85 w 108"/>
                <a:gd name="T47" fmla="*/ 0 h 100"/>
                <a:gd name="T48" fmla="*/ 104 w 108"/>
                <a:gd name="T49" fmla="*/ 4 h 100"/>
                <a:gd name="T50" fmla="*/ 108 w 108"/>
                <a:gd name="T51" fmla="*/ 14 h 100"/>
                <a:gd name="T52" fmla="*/ 108 w 108"/>
                <a:gd name="T53" fmla="*/ 19 h 100"/>
                <a:gd name="T54" fmla="*/ 106 w 108"/>
                <a:gd name="T55" fmla="*/ 25 h 100"/>
                <a:gd name="T56" fmla="*/ 104 w 108"/>
                <a:gd name="T57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4" y="80"/>
                    <a:pt x="93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8" y="99"/>
                    <a:pt x="71" y="100"/>
                    <a:pt x="6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14" y="100"/>
                    <a:pt x="8" y="99"/>
                    <a:pt x="5" y="96"/>
                  </a:cubicBezTo>
                  <a:cubicBezTo>
                    <a:pt x="2" y="94"/>
                    <a:pt x="0" y="90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1" y="80"/>
                    <a:pt x="1" y="78"/>
                    <a:pt x="2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98" y="62"/>
                    <a:pt x="98" y="62"/>
                    <a:pt x="98" y="62"/>
                  </a:cubicBezTo>
                  <a:lnTo>
                    <a:pt x="95" y="75"/>
                  </a:lnTo>
                  <a:close/>
                  <a:moveTo>
                    <a:pt x="104" y="37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6" y="15"/>
                    <a:pt x="17" y="13"/>
                  </a:cubicBezTo>
                  <a:cubicBezTo>
                    <a:pt x="19" y="9"/>
                    <a:pt x="22" y="6"/>
                    <a:pt x="26" y="4"/>
                  </a:cubicBezTo>
                  <a:cubicBezTo>
                    <a:pt x="31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4" y="0"/>
                    <a:pt x="100" y="1"/>
                    <a:pt x="104" y="4"/>
                  </a:cubicBezTo>
                  <a:cubicBezTo>
                    <a:pt x="107" y="6"/>
                    <a:pt x="108" y="9"/>
                    <a:pt x="108" y="14"/>
                  </a:cubicBezTo>
                  <a:cubicBezTo>
                    <a:pt x="108" y="15"/>
                    <a:pt x="108" y="17"/>
                    <a:pt x="108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104" y="37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6" name="Freeform 8"/>
            <p:cNvSpPr/>
            <p:nvPr/>
          </p:nvSpPr>
          <p:spPr bwMode="auto">
            <a:xfrm>
              <a:off x="5461001" y="1627188"/>
              <a:ext cx="458788" cy="430213"/>
            </a:xfrm>
            <a:custGeom>
              <a:avLst/>
              <a:gdLst>
                <a:gd name="T0" fmla="*/ 95 w 108"/>
                <a:gd name="T1" fmla="*/ 75 h 100"/>
                <a:gd name="T2" fmla="*/ 91 w 108"/>
                <a:gd name="T3" fmla="*/ 87 h 100"/>
                <a:gd name="T4" fmla="*/ 82 w 108"/>
                <a:gd name="T5" fmla="*/ 96 h 100"/>
                <a:gd name="T6" fmla="*/ 62 w 108"/>
                <a:gd name="T7" fmla="*/ 100 h 100"/>
                <a:gd name="T8" fmla="*/ 22 w 108"/>
                <a:gd name="T9" fmla="*/ 100 h 100"/>
                <a:gd name="T10" fmla="*/ 4 w 108"/>
                <a:gd name="T11" fmla="*/ 96 h 100"/>
                <a:gd name="T12" fmla="*/ 0 w 108"/>
                <a:gd name="T13" fmla="*/ 86 h 100"/>
                <a:gd name="T14" fmla="*/ 0 w 108"/>
                <a:gd name="T15" fmla="*/ 81 h 100"/>
                <a:gd name="T16" fmla="*/ 1 w 108"/>
                <a:gd name="T17" fmla="*/ 75 h 100"/>
                <a:gd name="T18" fmla="*/ 10 w 108"/>
                <a:gd name="T19" fmla="*/ 37 h 100"/>
                <a:gd name="T20" fmla="*/ 36 w 108"/>
                <a:gd name="T21" fmla="*/ 37 h 100"/>
                <a:gd name="T22" fmla="*/ 28 w 108"/>
                <a:gd name="T23" fmla="*/ 75 h 100"/>
                <a:gd name="T24" fmla="*/ 68 w 108"/>
                <a:gd name="T25" fmla="*/ 75 h 100"/>
                <a:gd name="T26" fmla="*/ 79 w 108"/>
                <a:gd name="T27" fmla="*/ 25 h 100"/>
                <a:gd name="T28" fmla="*/ 13 w 108"/>
                <a:gd name="T29" fmla="*/ 25 h 100"/>
                <a:gd name="T30" fmla="*/ 16 w 108"/>
                <a:gd name="T31" fmla="*/ 13 h 100"/>
                <a:gd name="T32" fmla="*/ 25 w 108"/>
                <a:gd name="T33" fmla="*/ 4 h 100"/>
                <a:gd name="T34" fmla="*/ 45 w 108"/>
                <a:gd name="T35" fmla="*/ 0 h 100"/>
                <a:gd name="T36" fmla="*/ 85 w 108"/>
                <a:gd name="T37" fmla="*/ 0 h 100"/>
                <a:gd name="T38" fmla="*/ 103 w 108"/>
                <a:gd name="T39" fmla="*/ 4 h 100"/>
                <a:gd name="T40" fmla="*/ 108 w 108"/>
                <a:gd name="T41" fmla="*/ 14 h 100"/>
                <a:gd name="T42" fmla="*/ 107 w 108"/>
                <a:gd name="T43" fmla="*/ 19 h 100"/>
                <a:gd name="T44" fmla="*/ 106 w 108"/>
                <a:gd name="T45" fmla="*/ 25 h 100"/>
                <a:gd name="T46" fmla="*/ 95 w 108"/>
                <a:gd name="T47" fmla="*/ 7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0">
                  <a:moveTo>
                    <a:pt x="95" y="75"/>
                  </a:moveTo>
                  <a:cubicBezTo>
                    <a:pt x="93" y="81"/>
                    <a:pt x="92" y="84"/>
                    <a:pt x="91" y="87"/>
                  </a:cubicBezTo>
                  <a:cubicBezTo>
                    <a:pt x="89" y="91"/>
                    <a:pt x="86" y="94"/>
                    <a:pt x="82" y="96"/>
                  </a:cubicBezTo>
                  <a:cubicBezTo>
                    <a:pt x="77" y="99"/>
                    <a:pt x="71" y="100"/>
                    <a:pt x="6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4" y="100"/>
                    <a:pt x="8" y="99"/>
                    <a:pt x="4" y="96"/>
                  </a:cubicBezTo>
                  <a:cubicBezTo>
                    <a:pt x="1" y="94"/>
                    <a:pt x="0" y="90"/>
                    <a:pt x="0" y="86"/>
                  </a:cubicBezTo>
                  <a:cubicBezTo>
                    <a:pt x="0" y="84"/>
                    <a:pt x="0" y="82"/>
                    <a:pt x="0" y="81"/>
                  </a:cubicBezTo>
                  <a:cubicBezTo>
                    <a:pt x="0" y="80"/>
                    <a:pt x="1" y="78"/>
                    <a:pt x="1" y="7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19"/>
                    <a:pt x="15" y="15"/>
                    <a:pt x="16" y="13"/>
                  </a:cubicBezTo>
                  <a:cubicBezTo>
                    <a:pt x="18" y="9"/>
                    <a:pt x="21" y="6"/>
                    <a:pt x="25" y="4"/>
                  </a:cubicBezTo>
                  <a:cubicBezTo>
                    <a:pt x="30" y="1"/>
                    <a:pt x="37" y="0"/>
                    <a:pt x="4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93" y="0"/>
                    <a:pt x="100" y="1"/>
                    <a:pt x="103" y="4"/>
                  </a:cubicBezTo>
                  <a:cubicBezTo>
                    <a:pt x="106" y="6"/>
                    <a:pt x="108" y="9"/>
                    <a:pt x="108" y="14"/>
                  </a:cubicBezTo>
                  <a:cubicBezTo>
                    <a:pt x="108" y="15"/>
                    <a:pt x="107" y="17"/>
                    <a:pt x="107" y="19"/>
                  </a:cubicBezTo>
                  <a:cubicBezTo>
                    <a:pt x="107" y="20"/>
                    <a:pt x="107" y="22"/>
                    <a:pt x="106" y="25"/>
                  </a:cubicBezTo>
                  <a:lnTo>
                    <a:pt x="95" y="75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  <p:sp>
          <p:nvSpPr>
            <p:cNvPr id="2" name="Freeform 9"/>
            <p:cNvSpPr/>
            <p:nvPr/>
          </p:nvSpPr>
          <p:spPr bwMode="auto">
            <a:xfrm>
              <a:off x="3897313" y="1219201"/>
              <a:ext cx="941388" cy="855663"/>
            </a:xfrm>
            <a:custGeom>
              <a:avLst/>
              <a:gdLst>
                <a:gd name="T0" fmla="*/ 128 w 593"/>
                <a:gd name="T1" fmla="*/ 0 h 539"/>
                <a:gd name="T2" fmla="*/ 593 w 593"/>
                <a:gd name="T3" fmla="*/ 0 h 539"/>
                <a:gd name="T4" fmla="*/ 561 w 593"/>
                <a:gd name="T5" fmla="*/ 98 h 539"/>
                <a:gd name="T6" fmla="*/ 390 w 593"/>
                <a:gd name="T7" fmla="*/ 98 h 539"/>
                <a:gd name="T8" fmla="*/ 259 w 593"/>
                <a:gd name="T9" fmla="*/ 539 h 539"/>
                <a:gd name="T10" fmla="*/ 142 w 593"/>
                <a:gd name="T11" fmla="*/ 539 h 539"/>
                <a:gd name="T12" fmla="*/ 267 w 593"/>
                <a:gd name="T13" fmla="*/ 98 h 539"/>
                <a:gd name="T14" fmla="*/ 0 w 593"/>
                <a:gd name="T15" fmla="*/ 98 h 539"/>
                <a:gd name="T16" fmla="*/ 128 w 593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3" h="539">
                  <a:moveTo>
                    <a:pt x="128" y="0"/>
                  </a:moveTo>
                  <a:lnTo>
                    <a:pt x="593" y="0"/>
                  </a:lnTo>
                  <a:lnTo>
                    <a:pt x="561" y="98"/>
                  </a:lnTo>
                  <a:lnTo>
                    <a:pt x="390" y="98"/>
                  </a:lnTo>
                  <a:lnTo>
                    <a:pt x="259" y="539"/>
                  </a:lnTo>
                  <a:lnTo>
                    <a:pt x="142" y="539"/>
                  </a:lnTo>
                  <a:lnTo>
                    <a:pt x="267" y="98"/>
                  </a:lnTo>
                  <a:lnTo>
                    <a:pt x="0" y="9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9B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思源黑体 CN Regular" panose="020B0500000000000000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335405" y="1327785"/>
            <a:ext cx="58597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>
                <a:latin typeface="Myriad Pro Light" panose="020B0403030403020204" charset="0"/>
                <a:cs typeface="Myriad Pro Light" panose="020B0403030403020204" charset="0"/>
                <a:sym typeface="+mn-ea"/>
              </a:rPr>
              <a:t>Temporary</a:t>
            </a:r>
            <a:r>
              <a:rPr lang="en-US" altLang="zh-CN">
                <a:latin typeface="Myriad Pro Light" panose="020B0403030403020204" charset="0"/>
                <a:cs typeface="Myriad Pro Light" panose="020B0403030403020204" charset="0"/>
              </a:rPr>
              <a:t> User: Tourist and Client </a:t>
            </a:r>
            <a:endParaRPr lang="en-US" altLang="zh-CN">
              <a:latin typeface="Myriad Pro Light" panose="020B0403030403020204" charset="0"/>
              <a:cs typeface="Myriad Pro Light" panose="020B04030304030202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Myriad Pro Light" panose="020B0403030403020204" charset="0"/>
                <a:cs typeface="Myriad Pro Light" panose="020B0403030403020204" charset="0"/>
              </a:rPr>
              <a:t>No Fixed Compartment, Temporary Random Compartment</a:t>
            </a:r>
            <a:endParaRPr lang="en-US" altLang="zh-CN">
              <a:latin typeface="Myriad Pro Light" panose="020B0403030403020204" charset="0"/>
              <a:cs typeface="Myriad Pro Light" panose="020B04030304030202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Myriad Pro Light" panose="020B0403030403020204" charset="0"/>
                <a:cs typeface="Myriad Pro Light" panose="020B0403030403020204" charset="0"/>
              </a:rPr>
              <a:t>Pick-up All or Halfway out</a:t>
            </a:r>
            <a:endParaRPr lang="en-US" altLang="zh-CN">
              <a:latin typeface="Myriad Pro Light" panose="020B0403030403020204" charset="0"/>
              <a:cs typeface="Myriad Pro Light" panose="020B04030304030202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Myriad Pro Light" panose="020B0403030403020204" charset="0"/>
                <a:cs typeface="Myriad Pro Light" panose="020B0403030403020204" charset="0"/>
                <a:sym typeface="+mn-ea"/>
              </a:rPr>
              <a:t>Facial Recognition</a:t>
            </a:r>
            <a:endParaRPr lang="en-US" altLang="zh-CN">
              <a:latin typeface="Myriad Pro Light" panose="020B0403030403020204" charset="0"/>
              <a:cs typeface="Myriad Pro Light" panose="020B04030304030202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f1b84599-ad28-48a0-80fd-6ed3413647dd}"/>
  <p:tag name="TABLE_ENDDRAG_ORIGIN_RECT" val="557*182"/>
  <p:tag name="TABLE_ENDDRAG_RECT" val="464*249*557*182"/>
</p:tagLst>
</file>

<file path=ppt/tags/tag2.xml><?xml version="1.0" encoding="utf-8"?>
<p:tagLst xmlns:p="http://schemas.openxmlformats.org/presentationml/2006/main">
  <p:tag name="KSO_WM_UNIT_TABLE_BEAUTIFY" val="smartTable{1c2775da-71fa-4a97-8284-3b31daa06cf0}"/>
  <p:tag name="TABLE_ENDDRAG_ORIGIN_RECT" val="407*192"/>
  <p:tag name="TABLE_ENDDRAG_RECT" val="408*227*407*192"/>
</p:tagLst>
</file>

<file path=ppt/tags/tag3.xml><?xml version="1.0" encoding="utf-8"?>
<p:tagLst xmlns:p="http://schemas.openxmlformats.org/presentationml/2006/main">
  <p:tag name="KSO_WM_UNIT_PLACING_PICTURE_USER_VIEWPORT" val="{&quot;height&quot;:2535,&quot;width&quot;:4505}"/>
</p:tagLst>
</file>

<file path=ppt/tags/tag4.xml><?xml version="1.0" encoding="utf-8"?>
<p:tagLst xmlns:p="http://schemas.openxmlformats.org/presentationml/2006/main">
  <p:tag name="KSO_WM_UNIT_PLACING_PICTURE_USER_VIEWPORT" val="{&quot;height&quot;:2475,&quot;width&quot;:4403}"/>
</p:tagLst>
</file>

<file path=ppt/tags/tag5.xml><?xml version="1.0" encoding="utf-8"?>
<p:tagLst xmlns:p="http://schemas.openxmlformats.org/presentationml/2006/main">
  <p:tag name="KSO_WM_UNIT_PLACING_PICTURE_USER_VIEWPORT" val="{&quot;height&quot;:10800,&quot;width&quot;:6075}"/>
</p:tagLst>
</file>

<file path=ppt/tags/tag6.xml><?xml version="1.0" encoding="utf-8"?>
<p:tagLst xmlns:p="http://schemas.openxmlformats.org/presentationml/2006/main">
  <p:tag name="KSO_WM_UNIT_TABLE_BEAUTIFY" val="smartTable{89cf26d2-b80a-4994-b466-b5306241c20f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Myriad Pro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Myriad Pro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6859</Words>
  <Application>WPS 演示</Application>
  <PresentationFormat>寬螢幕</PresentationFormat>
  <Paragraphs>480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3" baseType="lpstr">
      <vt:lpstr>Arial</vt:lpstr>
      <vt:lpstr>宋体</vt:lpstr>
      <vt:lpstr>Wingdings</vt:lpstr>
      <vt:lpstr>Myriad Pro</vt:lpstr>
      <vt:lpstr>等线</vt:lpstr>
      <vt:lpstr>思源黑体 CN Regular</vt:lpstr>
      <vt:lpstr>微软雅黑 Light</vt:lpstr>
      <vt:lpstr>Myriad Pro Light</vt:lpstr>
      <vt:lpstr>思源黑体 CN Bold</vt:lpstr>
      <vt:lpstr>Wingdings</vt:lpstr>
      <vt:lpstr>Calibri</vt:lpstr>
      <vt:lpstr>微软雅黑</vt:lpstr>
      <vt:lpstr>Arial Unicode MS</vt:lpstr>
      <vt:lpstr>思源黑体 CN Normal</vt:lpstr>
      <vt:lpstr>黑体</vt:lpstr>
      <vt:lpstr>等线 Light</vt:lpstr>
      <vt:lpstr>PMingLiU</vt:lpstr>
      <vt:lpstr>Office 主题</vt:lpstr>
      <vt:lpstr>Intelligent Locker Solution Using Biometric Authentication</vt:lpstr>
      <vt:lpstr>PowerPoint 演示文稿</vt:lpstr>
      <vt:lpstr>Solution Introduction</vt:lpstr>
      <vt:lpstr>Architecture</vt:lpstr>
      <vt:lpstr>Line Diagram</vt:lpstr>
      <vt:lpstr>Highlight</vt:lpstr>
      <vt:lpstr>Highlight</vt:lpstr>
      <vt:lpstr>PowerPoint 演示文稿</vt:lpstr>
      <vt:lpstr>PowerPoint 演示文稿</vt:lpstr>
      <vt:lpstr>PowerPoint 演示文稿</vt:lpstr>
      <vt:lpstr>Product Introduction</vt:lpstr>
      <vt:lpstr>Product Introduction</vt:lpstr>
      <vt:lpstr>Product Introduction</vt:lpstr>
      <vt:lpstr>PowerPoint 演示文稿</vt:lpstr>
      <vt:lpstr>PowerPoint 演示文稿</vt:lpstr>
      <vt:lpstr>Operation Process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FAQ</vt:lpstr>
      <vt:lpstr>PowerPoint 演示文稿</vt:lpstr>
      <vt:lpstr>Contact 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Face Locker </dc:title>
  <dc:creator>Administrator</dc:creator>
  <cp:lastModifiedBy>Jupiter Guo</cp:lastModifiedBy>
  <cp:revision>171</cp:revision>
  <dcterms:created xsi:type="dcterms:W3CDTF">2021-04-21T03:41:00Z</dcterms:created>
  <dcterms:modified xsi:type="dcterms:W3CDTF">2021-10-08T03:30:44Z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08864CC035B24F15B20CD6B8A24DE1BC</vt:lpwstr>
  </property>
</Properties>
</file>